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2"/>
  </p:notesMasterIdLst>
  <p:sldIdLst>
    <p:sldId id="256" r:id="rId2"/>
    <p:sldId id="257" r:id="rId3"/>
    <p:sldId id="268" r:id="rId4"/>
    <p:sldId id="279" r:id="rId5"/>
    <p:sldId id="278" r:id="rId6"/>
    <p:sldId id="281" r:id="rId7"/>
    <p:sldId id="265" r:id="rId8"/>
    <p:sldId id="288" r:id="rId9"/>
    <p:sldId id="282" r:id="rId10"/>
    <p:sldId id="263" r:id="rId11"/>
    <p:sldId id="283" r:id="rId12"/>
    <p:sldId id="285" r:id="rId13"/>
    <p:sldId id="286" r:id="rId14"/>
    <p:sldId id="266" r:id="rId15"/>
    <p:sldId id="289" r:id="rId16"/>
    <p:sldId id="287" r:id="rId17"/>
    <p:sldId id="290" r:id="rId18"/>
    <p:sldId id="294" r:id="rId19"/>
    <p:sldId id="292" r:id="rId20"/>
    <p:sldId id="264" r:id="rId21"/>
    <p:sldId id="291" r:id="rId22"/>
    <p:sldId id="284" r:id="rId23"/>
    <p:sldId id="293" r:id="rId24"/>
    <p:sldId id="272" r:id="rId25"/>
    <p:sldId id="262" r:id="rId26"/>
    <p:sldId id="273" r:id="rId27"/>
    <p:sldId id="274" r:id="rId28"/>
    <p:sldId id="275" r:id="rId29"/>
    <p:sldId id="276" r:id="rId30"/>
    <p:sldId id="280"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57"/>
    <p:restoredTop sz="94625"/>
  </p:normalViewPr>
  <p:slideViewPr>
    <p:cSldViewPr snapToGrid="0" snapToObjects="1">
      <p:cViewPr varScale="1">
        <p:scale>
          <a:sx n="139" d="100"/>
          <a:sy n="139" d="100"/>
        </p:scale>
        <p:origin x="200" y="3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notesMaster" Target="notesMasters/notes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Users/minli/Documents/bitbucket/template/workspace/kcup/kcup/docs/Workbook1.xlsx" TargetMode="External"/></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oleObject" Target="file:////Users/minli/Documents/bitbucket/template/workspace/kcup/kcup/docs/Workbook1.xlsx" TargetMode="External"/></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oleObject" Target="file:////Users/minli/Documents/bitbucket/template/workspace/kcup/kcup/docs/Workbook1.xlsx" TargetMode="External"/></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oleObject" Target="file:////Users/minli/Documents/bitbucket/template/workspace/kcup/kcup/docs/Workbook1.xlsx" TargetMode="External"/></Relationships>
</file>

<file path=ppt/charts/_rels/chart5.xml.rels><?xml version="1.0" encoding="UTF-8" standalone="yes"?>
<Relationships xmlns="http://schemas.openxmlformats.org/package/2006/relationships"><Relationship Id="rId1" Type="http://schemas.microsoft.com/office/2011/relationships/chartStyle" Target="style5.xml"/><Relationship Id="rId2" Type="http://schemas.microsoft.com/office/2011/relationships/chartColorStyle" Target="colors5.xml"/><Relationship Id="rId3" Type="http://schemas.openxmlformats.org/officeDocument/2006/relationships/oleObject" Target="file:////Users/minli/Documents/bitbucket/template/workspace/kcup/kcup/docs/Workbook1.xlsx" TargetMode="External"/></Relationships>
</file>

<file path=ppt/charts/_rels/chart6.xml.rels><?xml version="1.0" encoding="UTF-8" standalone="yes"?>
<Relationships xmlns="http://schemas.openxmlformats.org/package/2006/relationships"><Relationship Id="rId1" Type="http://schemas.microsoft.com/office/2011/relationships/chartStyle" Target="style6.xml"/><Relationship Id="rId2" Type="http://schemas.microsoft.com/office/2011/relationships/chartColorStyle" Target="colors6.xml"/><Relationship Id="rId3" Type="http://schemas.openxmlformats.org/officeDocument/2006/relationships/oleObject" Target="file:////Users/minli/Documents/bitbucket/template/workspace/kcup/kcup/docs/Workbook1.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dPt>
            <c:idx val="0"/>
            <c:bubble3D val="0"/>
            <c:spPr>
              <a:solidFill>
                <a:schemeClr val="accent2"/>
              </a:solidFill>
              <a:ln>
                <a:noFill/>
              </a:ln>
              <a:effectLst>
                <a:outerShdw blurRad="317500" algn="ctr" rotWithShape="0">
                  <a:prstClr val="black">
                    <a:alpha val="25000"/>
                  </a:prstClr>
                </a:outerShdw>
              </a:effectLst>
            </c:spPr>
          </c:dPt>
          <c:dPt>
            <c:idx val="1"/>
            <c:bubble3D val="0"/>
            <c:spPr>
              <a:solidFill>
                <a:schemeClr val="accent4"/>
              </a:solidFill>
              <a:ln>
                <a:noFill/>
              </a:ln>
              <a:effectLst>
                <a:outerShdw blurRad="317500" algn="ctr" rotWithShape="0">
                  <a:prstClr val="black">
                    <a:alpha val="25000"/>
                  </a:prstClr>
                </a:outerShdw>
              </a:effectLst>
            </c:spPr>
          </c:dPt>
          <c:dPt>
            <c:idx val="2"/>
            <c:bubble3D val="0"/>
            <c:spPr>
              <a:solidFill>
                <a:schemeClr val="accent6"/>
              </a:solidFill>
              <a:ln>
                <a:noFill/>
              </a:ln>
              <a:effectLst>
                <a:outerShdw blurRad="317500" algn="ctr" rotWithShape="0">
                  <a:prstClr val="black">
                    <a:alpha val="25000"/>
                  </a:prstClr>
                </a:outerShdw>
              </a:effectLst>
            </c:spPr>
          </c:dPt>
          <c:dPt>
            <c:idx val="3"/>
            <c:bubble3D val="0"/>
            <c:spPr>
              <a:solidFill>
                <a:schemeClr val="accent2">
                  <a:lumMod val="60000"/>
                </a:schemeClr>
              </a:solidFill>
              <a:ln>
                <a:noFill/>
              </a:ln>
              <a:effectLst>
                <a:outerShdw blurRad="317500" algn="ctr" rotWithShape="0">
                  <a:prstClr val="black">
                    <a:alpha val="25000"/>
                  </a:prstClr>
                </a:outerShdw>
              </a:effectLst>
            </c:spPr>
          </c:dPt>
          <c:dLbls>
            <c:dLbl>
              <c:idx val="1"/>
              <c:layout/>
              <c:dLblPos val="inEnd"/>
              <c:showLegendKey val="0"/>
              <c:showVal val="0"/>
              <c:showCatName val="1"/>
              <c:showSerName val="0"/>
              <c:showPercent val="1"/>
              <c:showBubbleSize val="0"/>
              <c:extLst>
                <c:ext xmlns:c15="http://schemas.microsoft.com/office/drawing/2012/chart" uri="{CE6537A1-D6FC-4f65-9D91-7224C49458BB}">
                  <c15:layout>
                    <c:manualLayout>
                      <c:w val="0.205807369564728"/>
                      <c:h val="0.25125"/>
                    </c:manualLayout>
                  </c15:layout>
                </c:ext>
              </c:extLst>
            </c:dLbl>
            <c:spPr>
              <a:noFill/>
              <a:ln>
                <a:noFill/>
              </a:ln>
              <a:effectLst/>
            </c:spPr>
            <c:txPr>
              <a:bodyPr rot="0" spcFirstLastPara="1" vertOverflow="ellipsis" vert="horz" wrap="square" lIns="38100" tIns="19050" rIns="38100" bIns="19050" anchor="ctr" anchorCtr="1">
                <a:spAutoFit/>
              </a:bodyPr>
              <a:lstStyle/>
              <a:p>
                <a:pPr>
                  <a:defRPr sz="1400" b="1" i="0" u="none" strike="noStrike" kern="1200" baseline="0">
                    <a:solidFill>
                      <a:schemeClr val="lt1"/>
                    </a:solidFill>
                    <a:latin typeface="+mn-lt"/>
                    <a:ea typeface="+mn-ea"/>
                    <a:cs typeface="+mn-cs"/>
                  </a:defRPr>
                </a:pPr>
                <a:endParaRPr lang="en-US"/>
              </a:p>
            </c:txPr>
            <c:dLblPos val="inEnd"/>
            <c:showLegendKey val="0"/>
            <c:showVal val="0"/>
            <c:showCatName val="1"/>
            <c:showSerName val="0"/>
            <c:showPercent val="1"/>
            <c:showBubbleSize val="0"/>
            <c:showLeaderLines val="1"/>
            <c:leaderLines>
              <c:spPr>
                <a:ln w="9525" cap="flat" cmpd="sng" algn="ctr">
                  <a:solidFill>
                    <a:schemeClr val="dk1">
                      <a:lumMod val="35000"/>
                      <a:lumOff val="65000"/>
                    </a:schemeClr>
                  </a:solidFill>
                  <a:round/>
                </a:ln>
                <a:effectLst/>
              </c:spPr>
            </c:leaderLines>
            <c:extLst>
              <c:ext xmlns:c15="http://schemas.microsoft.com/office/drawing/2012/chart" uri="{CE6537A1-D6FC-4f65-9D91-7224C49458BB}">
                <c15:layout/>
              </c:ext>
            </c:extLst>
          </c:dLbls>
          <c:cat>
            <c:strRef>
              <c:f>DataStat!$E$1:$E$4</c:f>
              <c:strCache>
                <c:ptCount val="4"/>
                <c:pt idx="0">
                  <c:v>smurf.</c:v>
                </c:pt>
                <c:pt idx="1">
                  <c:v>neptune.</c:v>
                </c:pt>
                <c:pt idx="2">
                  <c:v>normal.</c:v>
                </c:pt>
                <c:pt idx="3">
                  <c:v>others</c:v>
                </c:pt>
              </c:strCache>
            </c:strRef>
          </c:cat>
          <c:val>
            <c:numRef>
              <c:f>DataStat!$F$1:$F$4</c:f>
              <c:numCache>
                <c:formatCode>General</c:formatCode>
                <c:ptCount val="4"/>
                <c:pt idx="0">
                  <c:v>280790.0</c:v>
                </c:pt>
                <c:pt idx="1">
                  <c:v>107201.0</c:v>
                </c:pt>
                <c:pt idx="2">
                  <c:v>97278.0</c:v>
                </c:pt>
                <c:pt idx="3">
                  <c:v>8752.0</c:v>
                </c:pt>
              </c:numCache>
            </c:numRef>
          </c:val>
        </c:ser>
        <c:dLbls>
          <c:dLblPos val="inEnd"/>
          <c:showLegendKey val="0"/>
          <c:showVal val="0"/>
          <c:showCatName val="1"/>
          <c:showSerName val="0"/>
          <c:showPercent val="1"/>
          <c:showBubbleSize val="0"/>
          <c:showLeaderLines val="1"/>
        </c:dLbls>
        <c:firstSliceAng val="0"/>
      </c:pieChart>
      <c:spPr>
        <a:noFill/>
        <a:ln>
          <a:noFill/>
        </a:ln>
        <a:effectLst/>
      </c:spPr>
    </c:plotArea>
    <c:legend>
      <c:legendPos val="b"/>
      <c:layout/>
      <c:overlay val="0"/>
      <c:spPr>
        <a:solidFill>
          <a:schemeClr val="lt1">
            <a:alpha val="78000"/>
          </a:schemeClr>
        </a:solidFill>
        <a:ln>
          <a:noFill/>
        </a:ln>
        <a:effectLst/>
      </c:spPr>
      <c:txPr>
        <a:bodyPr rot="0" spcFirstLastPara="1" vertOverflow="ellipsis" vert="horz" wrap="square" anchor="ctr" anchorCtr="1"/>
        <a:lstStyle/>
        <a:p>
          <a:pPr>
            <a:defRPr sz="1400" b="0" i="0" u="none" strike="noStrike" kern="1200" baseline="0">
              <a:solidFill>
                <a:schemeClr val="dk1">
                  <a:lumMod val="65000"/>
                  <a:lumOff val="35000"/>
                </a:schemeClr>
              </a:solidFill>
              <a:latin typeface="+mn-lt"/>
              <a:ea typeface="+mn-ea"/>
              <a:cs typeface="+mn-cs"/>
            </a:defRPr>
          </a:pPr>
          <a:endParaRPr lang="en-US"/>
        </a:p>
      </c:txPr>
    </c:legend>
    <c:plotVisOnly val="1"/>
    <c:dispBlanksAs val="gap"/>
    <c:showDLblsOverMax val="0"/>
  </c:chart>
  <c:spPr>
    <a:pattFill prst="dkDnDiag">
      <a:fgClr>
        <a:schemeClr val="lt1">
          <a:lumMod val="95000"/>
        </a:schemeClr>
      </a:fgClr>
      <a:bgClr>
        <a:schemeClr val="lt1"/>
      </a:bgClr>
    </a:patt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2"/>
          <c:order val="0"/>
          <c:tx>
            <c:strRef>
              <c:f>LogReg!$E$2</c:f>
              <c:strCache>
                <c:ptCount val="1"/>
                <c:pt idx="0">
                  <c:v>precision</c:v>
                </c:pt>
              </c:strCache>
            </c:strRef>
          </c:tx>
          <c:spPr>
            <a:solidFill>
              <a:schemeClr val="accent3"/>
            </a:solidFill>
            <a:ln>
              <a:noFill/>
            </a:ln>
            <a:effectLst/>
          </c:spPr>
          <c:invertIfNegative val="0"/>
          <c:cat>
            <c:numRef>
              <c:f>LogReg!$H$3:$H$10</c:f>
              <c:numCache>
                <c:formatCode>General</c:formatCode>
                <c:ptCount val="8"/>
                <c:pt idx="0">
                  <c:v>0.0</c:v>
                </c:pt>
                <c:pt idx="1">
                  <c:v>0.003</c:v>
                </c:pt>
                <c:pt idx="2">
                  <c:v>0.01</c:v>
                </c:pt>
                <c:pt idx="3">
                  <c:v>0.05</c:v>
                </c:pt>
                <c:pt idx="4">
                  <c:v>0.1</c:v>
                </c:pt>
                <c:pt idx="5">
                  <c:v>0.3</c:v>
                </c:pt>
                <c:pt idx="6">
                  <c:v>1.0</c:v>
                </c:pt>
                <c:pt idx="7">
                  <c:v>2.0</c:v>
                </c:pt>
              </c:numCache>
            </c:numRef>
          </c:cat>
          <c:val>
            <c:numRef>
              <c:f>LogReg!$E$3:$E$10</c:f>
              <c:numCache>
                <c:formatCode>General</c:formatCode>
                <c:ptCount val="8"/>
                <c:pt idx="0">
                  <c:v>0.995607090403</c:v>
                </c:pt>
                <c:pt idx="1">
                  <c:v>0.995826911782</c:v>
                </c:pt>
                <c:pt idx="2">
                  <c:v>0.995213351535</c:v>
                </c:pt>
                <c:pt idx="3">
                  <c:v>0.991914775944</c:v>
                </c:pt>
                <c:pt idx="4">
                  <c:v>0.938727110759</c:v>
                </c:pt>
                <c:pt idx="5">
                  <c:v>0.929348816471</c:v>
                </c:pt>
                <c:pt idx="6">
                  <c:v>0.805185368567</c:v>
                </c:pt>
                <c:pt idx="7">
                  <c:v>0.805185368567</c:v>
                </c:pt>
              </c:numCache>
            </c:numRef>
          </c:val>
        </c:ser>
        <c:ser>
          <c:idx val="1"/>
          <c:order val="1"/>
          <c:tx>
            <c:strRef>
              <c:f>LogReg!$F$2</c:f>
              <c:strCache>
                <c:ptCount val="1"/>
                <c:pt idx="0">
                  <c:v>Recall</c:v>
                </c:pt>
              </c:strCache>
            </c:strRef>
          </c:tx>
          <c:spPr>
            <a:solidFill>
              <a:schemeClr val="accent2"/>
            </a:solidFill>
            <a:ln>
              <a:noFill/>
            </a:ln>
            <a:effectLst/>
          </c:spPr>
          <c:invertIfNegative val="0"/>
          <c:cat>
            <c:numRef>
              <c:f>LogReg!$H$3:$H$10</c:f>
              <c:numCache>
                <c:formatCode>General</c:formatCode>
                <c:ptCount val="8"/>
                <c:pt idx="0">
                  <c:v>0.0</c:v>
                </c:pt>
                <c:pt idx="1">
                  <c:v>0.003</c:v>
                </c:pt>
                <c:pt idx="2">
                  <c:v>0.01</c:v>
                </c:pt>
                <c:pt idx="3">
                  <c:v>0.05</c:v>
                </c:pt>
                <c:pt idx="4">
                  <c:v>0.1</c:v>
                </c:pt>
                <c:pt idx="5">
                  <c:v>0.3</c:v>
                </c:pt>
                <c:pt idx="6">
                  <c:v>1.0</c:v>
                </c:pt>
                <c:pt idx="7">
                  <c:v>2.0</c:v>
                </c:pt>
              </c:numCache>
            </c:numRef>
          </c:cat>
          <c:val>
            <c:numRef>
              <c:f>LogReg!$F$3:$F$10</c:f>
              <c:numCache>
                <c:formatCode>General</c:formatCode>
                <c:ptCount val="8"/>
                <c:pt idx="0">
                  <c:v>0.901360028111</c:v>
                </c:pt>
                <c:pt idx="1">
                  <c:v>0.900453608906</c:v>
                </c:pt>
                <c:pt idx="2">
                  <c:v>0.90243814787</c:v>
                </c:pt>
                <c:pt idx="3">
                  <c:v>0.902350301075</c:v>
                </c:pt>
                <c:pt idx="4">
                  <c:v>0.946744876935</c:v>
                </c:pt>
                <c:pt idx="5">
                  <c:v>0.957102812695</c:v>
                </c:pt>
                <c:pt idx="6">
                  <c:v>1.0</c:v>
                </c:pt>
                <c:pt idx="7">
                  <c:v>1.0</c:v>
                </c:pt>
              </c:numCache>
            </c:numRef>
          </c:val>
        </c:ser>
        <c:ser>
          <c:idx val="0"/>
          <c:order val="2"/>
          <c:tx>
            <c:strRef>
              <c:f>LogReg!$G$2</c:f>
              <c:strCache>
                <c:ptCount val="1"/>
                <c:pt idx="0">
                  <c:v>f1</c:v>
                </c:pt>
              </c:strCache>
            </c:strRef>
          </c:tx>
          <c:spPr>
            <a:solidFill>
              <a:schemeClr val="accent1"/>
            </a:solidFill>
            <a:ln>
              <a:noFill/>
            </a:ln>
            <a:effectLst/>
          </c:spPr>
          <c:invertIfNegative val="0"/>
          <c:cat>
            <c:numRef>
              <c:f>LogReg!$H$3:$H$10</c:f>
              <c:numCache>
                <c:formatCode>General</c:formatCode>
                <c:ptCount val="8"/>
                <c:pt idx="0">
                  <c:v>0.0</c:v>
                </c:pt>
                <c:pt idx="1">
                  <c:v>0.003</c:v>
                </c:pt>
                <c:pt idx="2">
                  <c:v>0.01</c:v>
                </c:pt>
                <c:pt idx="3">
                  <c:v>0.05</c:v>
                </c:pt>
                <c:pt idx="4">
                  <c:v>0.1</c:v>
                </c:pt>
                <c:pt idx="5">
                  <c:v>0.3</c:v>
                </c:pt>
                <c:pt idx="6">
                  <c:v>1.0</c:v>
                </c:pt>
                <c:pt idx="7">
                  <c:v>2.0</c:v>
                </c:pt>
              </c:numCache>
            </c:numRef>
          </c:cat>
          <c:val>
            <c:numRef>
              <c:f>LogReg!$G$3:$G$10</c:f>
              <c:numCache>
                <c:formatCode>General</c:formatCode>
                <c:ptCount val="8"/>
                <c:pt idx="0">
                  <c:v>0.946142319743</c:v>
                </c:pt>
                <c:pt idx="1">
                  <c:v>0.945741863376</c:v>
                </c:pt>
                <c:pt idx="2">
                  <c:v>0.946557883759</c:v>
                </c:pt>
                <c:pt idx="3">
                  <c:v>0.945015148696</c:v>
                </c:pt>
                <c:pt idx="4">
                  <c:v>0.942718946504</c:v>
                </c:pt>
                <c:pt idx="5">
                  <c:v>0.943021652362</c:v>
                </c:pt>
                <c:pt idx="6">
                  <c:v>0.892080539303</c:v>
                </c:pt>
                <c:pt idx="7">
                  <c:v>0.892080539303</c:v>
                </c:pt>
              </c:numCache>
            </c:numRef>
          </c:val>
        </c:ser>
        <c:dLbls>
          <c:showLegendKey val="0"/>
          <c:showVal val="0"/>
          <c:showCatName val="0"/>
          <c:showSerName val="0"/>
          <c:showPercent val="0"/>
          <c:showBubbleSize val="0"/>
        </c:dLbls>
        <c:gapWidth val="219"/>
        <c:overlap val="-27"/>
        <c:axId val="1338400096"/>
        <c:axId val="1552815488"/>
      </c:barChart>
      <c:catAx>
        <c:axId val="133840009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Regularization</a:t>
                </a:r>
                <a:r>
                  <a:rPr lang="en-US" baseline="0"/>
                  <a:t> parameter</a:t>
                </a:r>
                <a:endParaRPr lang="en-US"/>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52815488"/>
        <c:crosses val="autoZero"/>
        <c:auto val="1"/>
        <c:lblAlgn val="ctr"/>
        <c:lblOffset val="100"/>
        <c:noMultiLvlLbl val="0"/>
      </c:catAx>
      <c:valAx>
        <c:axId val="1552815488"/>
        <c:scaling>
          <c:orientation val="minMax"/>
          <c:min val="0.6"/>
        </c:scaling>
        <c:delete val="0"/>
        <c:axPos val="l"/>
        <c:majorGridlines>
          <c:spPr>
            <a:ln w="9525" cap="flat" cmpd="sng" algn="ctr">
              <a:solidFill>
                <a:schemeClr val="tx1">
                  <a:lumMod val="15000"/>
                  <a:lumOff val="85000"/>
                </a:schemeClr>
              </a:solidFill>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38400096"/>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DT!$D$7</c:f>
              <c:strCache>
                <c:ptCount val="1"/>
                <c:pt idx="0">
                  <c:v>Precision</c:v>
                </c:pt>
              </c:strCache>
            </c:strRef>
          </c:tx>
          <c:spPr>
            <a:solidFill>
              <a:schemeClr val="accent1"/>
            </a:solidFill>
            <a:ln>
              <a:noFill/>
            </a:ln>
            <a:effectLst/>
          </c:spPr>
          <c:invertIfNegative val="0"/>
          <c:cat>
            <c:numRef>
              <c:f>DT!$G$8:$G$14</c:f>
              <c:numCache>
                <c:formatCode>General</c:formatCode>
                <c:ptCount val="7"/>
                <c:pt idx="0">
                  <c:v>4.0</c:v>
                </c:pt>
                <c:pt idx="1">
                  <c:v>6.0</c:v>
                </c:pt>
                <c:pt idx="2">
                  <c:v>8.0</c:v>
                </c:pt>
                <c:pt idx="3">
                  <c:v>10.0</c:v>
                </c:pt>
                <c:pt idx="4">
                  <c:v>12.0</c:v>
                </c:pt>
                <c:pt idx="5">
                  <c:v>16.0</c:v>
                </c:pt>
                <c:pt idx="6">
                  <c:v>24.0</c:v>
                </c:pt>
              </c:numCache>
            </c:numRef>
          </c:cat>
          <c:val>
            <c:numRef>
              <c:f>DT!$D$8:$D$14</c:f>
              <c:numCache>
                <c:formatCode>General</c:formatCode>
                <c:ptCount val="7"/>
                <c:pt idx="0">
                  <c:v>0.995594945826</c:v>
                </c:pt>
                <c:pt idx="1">
                  <c:v>0.999063279226</c:v>
                </c:pt>
                <c:pt idx="2">
                  <c:v>0.999008196578</c:v>
                </c:pt>
                <c:pt idx="3">
                  <c:v>0.998705318221</c:v>
                </c:pt>
                <c:pt idx="4">
                  <c:v>0.998468546468</c:v>
                </c:pt>
                <c:pt idx="5">
                  <c:v>0.998596521815</c:v>
                </c:pt>
                <c:pt idx="6">
                  <c:v>0.998410611022</c:v>
                </c:pt>
              </c:numCache>
            </c:numRef>
          </c:val>
        </c:ser>
        <c:ser>
          <c:idx val="1"/>
          <c:order val="1"/>
          <c:tx>
            <c:strRef>
              <c:f>DT!$E$7</c:f>
              <c:strCache>
                <c:ptCount val="1"/>
                <c:pt idx="0">
                  <c:v>Recall</c:v>
                </c:pt>
              </c:strCache>
            </c:strRef>
          </c:tx>
          <c:spPr>
            <a:solidFill>
              <a:schemeClr val="accent2"/>
            </a:solidFill>
            <a:ln>
              <a:noFill/>
            </a:ln>
            <a:effectLst/>
          </c:spPr>
          <c:invertIfNegative val="0"/>
          <c:cat>
            <c:numRef>
              <c:f>DT!$G$8:$G$14</c:f>
              <c:numCache>
                <c:formatCode>General</c:formatCode>
                <c:ptCount val="7"/>
                <c:pt idx="0">
                  <c:v>4.0</c:v>
                </c:pt>
                <c:pt idx="1">
                  <c:v>6.0</c:v>
                </c:pt>
                <c:pt idx="2">
                  <c:v>8.0</c:v>
                </c:pt>
                <c:pt idx="3">
                  <c:v>10.0</c:v>
                </c:pt>
                <c:pt idx="4">
                  <c:v>12.0</c:v>
                </c:pt>
                <c:pt idx="5">
                  <c:v>16.0</c:v>
                </c:pt>
                <c:pt idx="6">
                  <c:v>24.0</c:v>
                </c:pt>
              </c:numCache>
            </c:numRef>
          </c:cat>
          <c:val>
            <c:numRef>
              <c:f>DT!$E$8:$E$14</c:f>
              <c:numCache>
                <c:formatCode>General</c:formatCode>
                <c:ptCount val="7"/>
                <c:pt idx="0">
                  <c:v>0.905181363702</c:v>
                </c:pt>
                <c:pt idx="1">
                  <c:v>0.907121979268</c:v>
                </c:pt>
                <c:pt idx="2">
                  <c:v>0.91300372151</c:v>
                </c:pt>
                <c:pt idx="3">
                  <c:v>0.91481655992</c:v>
                </c:pt>
                <c:pt idx="4">
                  <c:v>0.916381830088</c:v>
                </c:pt>
                <c:pt idx="5">
                  <c:v>0.9148365251</c:v>
                </c:pt>
                <c:pt idx="6">
                  <c:v>0.915535306426</c:v>
                </c:pt>
              </c:numCache>
            </c:numRef>
          </c:val>
        </c:ser>
        <c:ser>
          <c:idx val="2"/>
          <c:order val="2"/>
          <c:tx>
            <c:strRef>
              <c:f>DT!$F$7</c:f>
              <c:strCache>
                <c:ptCount val="1"/>
                <c:pt idx="0">
                  <c:v>F1</c:v>
                </c:pt>
              </c:strCache>
            </c:strRef>
          </c:tx>
          <c:spPr>
            <a:solidFill>
              <a:schemeClr val="accent3"/>
            </a:solidFill>
            <a:ln>
              <a:noFill/>
            </a:ln>
            <a:effectLst/>
          </c:spPr>
          <c:invertIfNegative val="0"/>
          <c:cat>
            <c:numRef>
              <c:f>DT!$G$8:$G$14</c:f>
              <c:numCache>
                <c:formatCode>General</c:formatCode>
                <c:ptCount val="7"/>
                <c:pt idx="0">
                  <c:v>4.0</c:v>
                </c:pt>
                <c:pt idx="1">
                  <c:v>6.0</c:v>
                </c:pt>
                <c:pt idx="2">
                  <c:v>8.0</c:v>
                </c:pt>
                <c:pt idx="3">
                  <c:v>10.0</c:v>
                </c:pt>
                <c:pt idx="4">
                  <c:v>12.0</c:v>
                </c:pt>
                <c:pt idx="5">
                  <c:v>16.0</c:v>
                </c:pt>
                <c:pt idx="6">
                  <c:v>24.0</c:v>
                </c:pt>
              </c:numCache>
            </c:numRef>
          </c:cat>
          <c:val>
            <c:numRef>
              <c:f>DT!$F$8:$F$14</c:f>
              <c:numCache>
                <c:formatCode>General</c:formatCode>
                <c:ptCount val="7"/>
                <c:pt idx="0">
                  <c:v>0.948237818664</c:v>
                </c:pt>
                <c:pt idx="1">
                  <c:v>0.950875320463</c:v>
                </c:pt>
                <c:pt idx="2">
                  <c:v>0.954071669393</c:v>
                </c:pt>
                <c:pt idx="3">
                  <c:v>0.954922098384</c:v>
                </c:pt>
                <c:pt idx="4">
                  <c:v>0.955665722085</c:v>
                </c:pt>
                <c:pt idx="5">
                  <c:v>0.954883238237</c:v>
                </c:pt>
                <c:pt idx="6">
                  <c:v>0.955178677065</c:v>
                </c:pt>
              </c:numCache>
            </c:numRef>
          </c:val>
        </c:ser>
        <c:dLbls>
          <c:showLegendKey val="0"/>
          <c:showVal val="0"/>
          <c:showCatName val="0"/>
          <c:showSerName val="0"/>
          <c:showPercent val="0"/>
          <c:showBubbleSize val="0"/>
        </c:dLbls>
        <c:gapWidth val="219"/>
        <c:overlap val="-27"/>
        <c:axId val="1171482688"/>
        <c:axId val="1450502064"/>
      </c:barChart>
      <c:catAx>
        <c:axId val="117148268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Tree Depth</a:t>
                </a:r>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50502064"/>
        <c:crosses val="autoZero"/>
        <c:auto val="1"/>
        <c:lblAlgn val="ctr"/>
        <c:lblOffset val="100"/>
        <c:noMultiLvlLbl val="0"/>
      </c:catAx>
      <c:valAx>
        <c:axId val="1450502064"/>
        <c:scaling>
          <c:orientation val="minMax"/>
        </c:scaling>
        <c:delete val="0"/>
        <c:axPos val="l"/>
        <c:majorGridlines>
          <c:spPr>
            <a:ln w="9525" cap="flat" cmpd="sng" algn="ctr">
              <a:solidFill>
                <a:schemeClr val="tx1">
                  <a:lumMod val="15000"/>
                  <a:lumOff val="85000"/>
                </a:schemeClr>
              </a:solidFill>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7148268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Kmeans!$D$1</c:f>
              <c:strCache>
                <c:ptCount val="1"/>
                <c:pt idx="0">
                  <c:v>Precision</c:v>
                </c:pt>
              </c:strCache>
            </c:strRef>
          </c:tx>
          <c:spPr>
            <a:solidFill>
              <a:schemeClr val="accent1"/>
            </a:solidFill>
            <a:ln>
              <a:noFill/>
            </a:ln>
            <a:effectLst/>
          </c:spPr>
          <c:invertIfNegative val="0"/>
          <c:cat>
            <c:numRef>
              <c:f>Kmeans!$G$2:$G$9</c:f>
              <c:numCache>
                <c:formatCode>General</c:formatCode>
                <c:ptCount val="8"/>
                <c:pt idx="0">
                  <c:v>5.0</c:v>
                </c:pt>
                <c:pt idx="1">
                  <c:v>10.0</c:v>
                </c:pt>
                <c:pt idx="2">
                  <c:v>20.0</c:v>
                </c:pt>
                <c:pt idx="3">
                  <c:v>40.0</c:v>
                </c:pt>
                <c:pt idx="4">
                  <c:v>60.0</c:v>
                </c:pt>
                <c:pt idx="5">
                  <c:v>80.0</c:v>
                </c:pt>
                <c:pt idx="6">
                  <c:v>100.0</c:v>
                </c:pt>
                <c:pt idx="7">
                  <c:v>120.0</c:v>
                </c:pt>
              </c:numCache>
            </c:numRef>
          </c:cat>
          <c:val>
            <c:numRef>
              <c:f>Kmeans!$D$2:$D$9</c:f>
              <c:numCache>
                <c:formatCode>General</c:formatCode>
                <c:ptCount val="8"/>
                <c:pt idx="0">
                  <c:v>0.804534675491</c:v>
                </c:pt>
                <c:pt idx="1">
                  <c:v>0.994013436509</c:v>
                </c:pt>
                <c:pt idx="2">
                  <c:v>0.993891488778</c:v>
                </c:pt>
                <c:pt idx="3">
                  <c:v>0.995301433754</c:v>
                </c:pt>
                <c:pt idx="4">
                  <c:v>0.99521979567</c:v>
                </c:pt>
                <c:pt idx="5">
                  <c:v>0.994524497095</c:v>
                </c:pt>
                <c:pt idx="6">
                  <c:v>0.994788508093</c:v>
                </c:pt>
                <c:pt idx="7">
                  <c:v>0.995411736296</c:v>
                </c:pt>
              </c:numCache>
            </c:numRef>
          </c:val>
        </c:ser>
        <c:ser>
          <c:idx val="1"/>
          <c:order val="1"/>
          <c:tx>
            <c:strRef>
              <c:f>Kmeans!$E$1</c:f>
              <c:strCache>
                <c:ptCount val="1"/>
                <c:pt idx="0">
                  <c:v>Recall</c:v>
                </c:pt>
              </c:strCache>
            </c:strRef>
          </c:tx>
          <c:spPr>
            <a:solidFill>
              <a:schemeClr val="accent2"/>
            </a:solidFill>
            <a:ln>
              <a:noFill/>
            </a:ln>
            <a:effectLst/>
          </c:spPr>
          <c:invertIfNegative val="0"/>
          <c:cat>
            <c:numRef>
              <c:f>Kmeans!$G$2:$G$9</c:f>
              <c:numCache>
                <c:formatCode>General</c:formatCode>
                <c:ptCount val="8"/>
                <c:pt idx="0">
                  <c:v>5.0</c:v>
                </c:pt>
                <c:pt idx="1">
                  <c:v>10.0</c:v>
                </c:pt>
                <c:pt idx="2">
                  <c:v>20.0</c:v>
                </c:pt>
                <c:pt idx="3">
                  <c:v>40.0</c:v>
                </c:pt>
                <c:pt idx="4">
                  <c:v>60.0</c:v>
                </c:pt>
                <c:pt idx="5">
                  <c:v>80.0</c:v>
                </c:pt>
                <c:pt idx="6">
                  <c:v>100.0</c:v>
                </c:pt>
                <c:pt idx="7">
                  <c:v>120.0</c:v>
                </c:pt>
              </c:numCache>
            </c:numRef>
          </c:cat>
          <c:val>
            <c:numRef>
              <c:f>Kmeans!$E$2:$E$9</c:f>
              <c:numCache>
                <c:formatCode>General</c:formatCode>
                <c:ptCount val="8"/>
                <c:pt idx="0">
                  <c:v>0.984870386047</c:v>
                </c:pt>
                <c:pt idx="1">
                  <c:v>0.895059017074</c:v>
                </c:pt>
                <c:pt idx="2">
                  <c:v>0.897223242665</c:v>
                </c:pt>
                <c:pt idx="3">
                  <c:v>0.805247648102</c:v>
                </c:pt>
                <c:pt idx="4">
                  <c:v>0.805563097957</c:v>
                </c:pt>
                <c:pt idx="5">
                  <c:v>0.807216214921</c:v>
                </c:pt>
                <c:pt idx="6">
                  <c:v>0.805650944752</c:v>
                </c:pt>
                <c:pt idx="7">
                  <c:v>0.806505454487</c:v>
                </c:pt>
              </c:numCache>
            </c:numRef>
          </c:val>
        </c:ser>
        <c:ser>
          <c:idx val="2"/>
          <c:order val="2"/>
          <c:tx>
            <c:strRef>
              <c:f>Kmeans!$F$1</c:f>
              <c:strCache>
                <c:ptCount val="1"/>
                <c:pt idx="0">
                  <c:v>F1</c:v>
                </c:pt>
              </c:strCache>
            </c:strRef>
          </c:tx>
          <c:spPr>
            <a:solidFill>
              <a:schemeClr val="accent3"/>
            </a:solidFill>
            <a:ln>
              <a:noFill/>
            </a:ln>
            <a:effectLst/>
          </c:spPr>
          <c:invertIfNegative val="0"/>
          <c:cat>
            <c:numRef>
              <c:f>Kmeans!$G$2:$G$9</c:f>
              <c:numCache>
                <c:formatCode>General</c:formatCode>
                <c:ptCount val="8"/>
                <c:pt idx="0">
                  <c:v>5.0</c:v>
                </c:pt>
                <c:pt idx="1">
                  <c:v>10.0</c:v>
                </c:pt>
                <c:pt idx="2">
                  <c:v>20.0</c:v>
                </c:pt>
                <c:pt idx="3">
                  <c:v>40.0</c:v>
                </c:pt>
                <c:pt idx="4">
                  <c:v>60.0</c:v>
                </c:pt>
                <c:pt idx="5">
                  <c:v>80.0</c:v>
                </c:pt>
                <c:pt idx="6">
                  <c:v>100.0</c:v>
                </c:pt>
                <c:pt idx="7">
                  <c:v>120.0</c:v>
                </c:pt>
              </c:numCache>
            </c:numRef>
          </c:cat>
          <c:val>
            <c:numRef>
              <c:f>Kmeans!$F$2:$F$9</c:f>
              <c:numCache>
                <c:formatCode>General</c:formatCode>
                <c:ptCount val="8"/>
                <c:pt idx="0">
                  <c:v>0.885615441099</c:v>
                </c:pt>
                <c:pt idx="1">
                  <c:v>0.941944484716</c:v>
                </c:pt>
                <c:pt idx="2">
                  <c:v>0.943086666918</c:v>
                </c:pt>
                <c:pt idx="3">
                  <c:v>0.890244144699</c:v>
                </c:pt>
                <c:pt idx="4">
                  <c:v>0.890404217616</c:v>
                </c:pt>
                <c:pt idx="5">
                  <c:v>0.891134106964</c:v>
                </c:pt>
                <c:pt idx="6">
                  <c:v>0.890285202435</c:v>
                </c:pt>
                <c:pt idx="7">
                  <c:v>0.891056480164</c:v>
                </c:pt>
              </c:numCache>
            </c:numRef>
          </c:val>
        </c:ser>
        <c:dLbls>
          <c:showLegendKey val="0"/>
          <c:showVal val="0"/>
          <c:showCatName val="0"/>
          <c:showSerName val="0"/>
          <c:showPercent val="0"/>
          <c:showBubbleSize val="0"/>
        </c:dLbls>
        <c:gapWidth val="219"/>
        <c:overlap val="-27"/>
        <c:axId val="1558293488"/>
        <c:axId val="1552130768"/>
      </c:barChart>
      <c:catAx>
        <c:axId val="155829348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Number</a:t>
                </a:r>
                <a:r>
                  <a:rPr lang="en-US" baseline="0"/>
                  <a:t> of clusters</a:t>
                </a:r>
              </a:p>
            </c:rich>
          </c:tx>
          <c:layout/>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52130768"/>
        <c:crosses val="autoZero"/>
        <c:auto val="1"/>
        <c:lblAlgn val="ctr"/>
        <c:lblOffset val="100"/>
        <c:noMultiLvlLbl val="0"/>
      </c:catAx>
      <c:valAx>
        <c:axId val="1552130768"/>
        <c:scaling>
          <c:orientation val="minMax"/>
          <c:min val="0.6"/>
        </c:scaling>
        <c:delete val="0"/>
        <c:axPos val="l"/>
        <c:majorGridlines>
          <c:spPr>
            <a:ln w="9525" cap="flat" cmpd="sng" algn="ctr">
              <a:solidFill>
                <a:schemeClr val="tx1">
                  <a:lumMod val="15000"/>
                  <a:lumOff val="85000"/>
                </a:schemeClr>
              </a:solidFill>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5829348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overall!$H$35</c:f>
              <c:strCache>
                <c:ptCount val="1"/>
                <c:pt idx="0">
                  <c:v>LogReg</c:v>
                </c:pt>
              </c:strCache>
            </c:strRef>
          </c:tx>
          <c:spPr>
            <a:solidFill>
              <a:schemeClr val="accent1"/>
            </a:solidFill>
            <a:ln>
              <a:noFill/>
            </a:ln>
            <a:effectLst/>
          </c:spPr>
          <c:invertIfNegative val="0"/>
          <c:cat>
            <c:strRef>
              <c:f>overall!$I$34:$J$34</c:f>
              <c:strCache>
                <c:ptCount val="2"/>
                <c:pt idx="0">
                  <c:v>Train</c:v>
                </c:pt>
                <c:pt idx="1">
                  <c:v>Test</c:v>
                </c:pt>
              </c:strCache>
            </c:strRef>
          </c:cat>
          <c:val>
            <c:numRef>
              <c:f>overall!$I$35:$J$35</c:f>
              <c:numCache>
                <c:formatCode>General</c:formatCode>
                <c:ptCount val="2"/>
                <c:pt idx="0">
                  <c:v>18.5</c:v>
                </c:pt>
                <c:pt idx="1">
                  <c:v>0.148</c:v>
                </c:pt>
              </c:numCache>
            </c:numRef>
          </c:val>
        </c:ser>
        <c:ser>
          <c:idx val="1"/>
          <c:order val="1"/>
          <c:tx>
            <c:strRef>
              <c:f>overall!$H$36</c:f>
              <c:strCache>
                <c:ptCount val="1"/>
                <c:pt idx="0">
                  <c:v>DT</c:v>
                </c:pt>
              </c:strCache>
            </c:strRef>
          </c:tx>
          <c:spPr>
            <a:solidFill>
              <a:schemeClr val="accent2"/>
            </a:solidFill>
            <a:ln>
              <a:noFill/>
            </a:ln>
            <a:effectLst/>
          </c:spPr>
          <c:invertIfNegative val="0"/>
          <c:cat>
            <c:strRef>
              <c:f>overall!$I$34:$J$34</c:f>
              <c:strCache>
                <c:ptCount val="2"/>
                <c:pt idx="0">
                  <c:v>Train</c:v>
                </c:pt>
                <c:pt idx="1">
                  <c:v>Test</c:v>
                </c:pt>
              </c:strCache>
            </c:strRef>
          </c:cat>
          <c:val>
            <c:numRef>
              <c:f>overall!$I$36:$J$36</c:f>
              <c:numCache>
                <c:formatCode>General</c:formatCode>
                <c:ptCount val="2"/>
                <c:pt idx="0">
                  <c:v>25.2</c:v>
                </c:pt>
                <c:pt idx="1">
                  <c:v>6.03</c:v>
                </c:pt>
              </c:numCache>
            </c:numRef>
          </c:val>
        </c:ser>
        <c:ser>
          <c:idx val="2"/>
          <c:order val="2"/>
          <c:tx>
            <c:strRef>
              <c:f>overall!$H$37</c:f>
              <c:strCache>
                <c:ptCount val="1"/>
                <c:pt idx="0">
                  <c:v>Kmeans</c:v>
                </c:pt>
              </c:strCache>
            </c:strRef>
          </c:tx>
          <c:spPr>
            <a:solidFill>
              <a:schemeClr val="accent3"/>
            </a:solidFill>
            <a:ln>
              <a:noFill/>
            </a:ln>
            <a:effectLst/>
          </c:spPr>
          <c:invertIfNegative val="0"/>
          <c:cat>
            <c:strRef>
              <c:f>overall!$I$34:$J$34</c:f>
              <c:strCache>
                <c:ptCount val="2"/>
                <c:pt idx="0">
                  <c:v>Train</c:v>
                </c:pt>
                <c:pt idx="1">
                  <c:v>Test</c:v>
                </c:pt>
              </c:strCache>
            </c:strRef>
          </c:cat>
          <c:val>
            <c:numRef>
              <c:f>overall!$I$37:$J$37</c:f>
              <c:numCache>
                <c:formatCode>General</c:formatCode>
                <c:ptCount val="2"/>
                <c:pt idx="0">
                  <c:v>5.118</c:v>
                </c:pt>
                <c:pt idx="1">
                  <c:v>0.58</c:v>
                </c:pt>
              </c:numCache>
            </c:numRef>
          </c:val>
        </c:ser>
        <c:dLbls>
          <c:showLegendKey val="0"/>
          <c:showVal val="0"/>
          <c:showCatName val="0"/>
          <c:showSerName val="0"/>
          <c:showPercent val="0"/>
          <c:showBubbleSize val="0"/>
        </c:dLbls>
        <c:gapWidth val="219"/>
        <c:overlap val="-27"/>
        <c:axId val="1204207232"/>
        <c:axId val="1204209008"/>
      </c:barChart>
      <c:catAx>
        <c:axId val="12042072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crossAx val="1204209008"/>
        <c:crosses val="autoZero"/>
        <c:auto val="1"/>
        <c:lblAlgn val="ctr"/>
        <c:lblOffset val="100"/>
        <c:noMultiLvlLbl val="0"/>
      </c:catAx>
      <c:valAx>
        <c:axId val="1204209008"/>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r>
                  <a:rPr lang="en-US"/>
                  <a:t>Time(Sec)</a:t>
                </a:r>
              </a:p>
            </c:rich>
          </c:tx>
          <c:layout/>
          <c:overlay val="0"/>
          <c:spPr>
            <a:noFill/>
            <a:ln>
              <a:noFill/>
            </a:ln>
            <a:effectLst/>
          </c:spPr>
          <c:txPr>
            <a:bodyPr rot="-54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title>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crossAx val="120420723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1600"/>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overall!$C$2</c:f>
              <c:strCache>
                <c:ptCount val="1"/>
                <c:pt idx="0">
                  <c:v>LogReg</c:v>
                </c:pt>
              </c:strCache>
            </c:strRef>
          </c:tx>
          <c:spPr>
            <a:solidFill>
              <a:schemeClr val="accent1"/>
            </a:solidFill>
            <a:ln>
              <a:noFill/>
            </a:ln>
            <a:effectLst/>
          </c:spPr>
          <c:invertIfNegative val="0"/>
          <c:cat>
            <c:strRef>
              <c:f>overall!$D$1:$F$1</c:f>
              <c:strCache>
                <c:ptCount val="3"/>
                <c:pt idx="0">
                  <c:v>Precision</c:v>
                </c:pt>
                <c:pt idx="1">
                  <c:v>Recall</c:v>
                </c:pt>
                <c:pt idx="2">
                  <c:v>F1</c:v>
                </c:pt>
              </c:strCache>
            </c:strRef>
          </c:cat>
          <c:val>
            <c:numRef>
              <c:f>overall!$D$2:$F$2</c:f>
              <c:numCache>
                <c:formatCode>General</c:formatCode>
                <c:ptCount val="3"/>
                <c:pt idx="0">
                  <c:v>0.995213351535</c:v>
                </c:pt>
                <c:pt idx="1">
                  <c:v>0.90243814787</c:v>
                </c:pt>
                <c:pt idx="2">
                  <c:v>0.946557883759</c:v>
                </c:pt>
              </c:numCache>
            </c:numRef>
          </c:val>
        </c:ser>
        <c:ser>
          <c:idx val="1"/>
          <c:order val="1"/>
          <c:tx>
            <c:strRef>
              <c:f>overall!$C$3</c:f>
              <c:strCache>
                <c:ptCount val="1"/>
                <c:pt idx="0">
                  <c:v>DT</c:v>
                </c:pt>
              </c:strCache>
            </c:strRef>
          </c:tx>
          <c:spPr>
            <a:solidFill>
              <a:schemeClr val="accent2"/>
            </a:solidFill>
            <a:ln>
              <a:noFill/>
            </a:ln>
            <a:effectLst/>
          </c:spPr>
          <c:invertIfNegative val="0"/>
          <c:cat>
            <c:strRef>
              <c:f>overall!$D$1:$F$1</c:f>
              <c:strCache>
                <c:ptCount val="3"/>
                <c:pt idx="0">
                  <c:v>Precision</c:v>
                </c:pt>
                <c:pt idx="1">
                  <c:v>Recall</c:v>
                </c:pt>
                <c:pt idx="2">
                  <c:v>F1</c:v>
                </c:pt>
              </c:strCache>
            </c:strRef>
          </c:cat>
          <c:val>
            <c:numRef>
              <c:f>overall!$D$3:$F$3</c:f>
              <c:numCache>
                <c:formatCode>General</c:formatCode>
                <c:ptCount val="3"/>
                <c:pt idx="0">
                  <c:v>0.998705318221</c:v>
                </c:pt>
                <c:pt idx="1">
                  <c:v>0.91481655992</c:v>
                </c:pt>
                <c:pt idx="2">
                  <c:v>0.954922098384</c:v>
                </c:pt>
              </c:numCache>
            </c:numRef>
          </c:val>
        </c:ser>
        <c:ser>
          <c:idx val="2"/>
          <c:order val="2"/>
          <c:tx>
            <c:strRef>
              <c:f>overall!$C$4</c:f>
              <c:strCache>
                <c:ptCount val="1"/>
                <c:pt idx="0">
                  <c:v>Kmeans</c:v>
                </c:pt>
              </c:strCache>
            </c:strRef>
          </c:tx>
          <c:spPr>
            <a:solidFill>
              <a:schemeClr val="accent3"/>
            </a:solidFill>
            <a:ln>
              <a:noFill/>
            </a:ln>
            <a:effectLst/>
          </c:spPr>
          <c:invertIfNegative val="0"/>
          <c:cat>
            <c:strRef>
              <c:f>overall!$D$1:$F$1</c:f>
              <c:strCache>
                <c:ptCount val="3"/>
                <c:pt idx="0">
                  <c:v>Precision</c:v>
                </c:pt>
                <c:pt idx="1">
                  <c:v>Recall</c:v>
                </c:pt>
                <c:pt idx="2">
                  <c:v>F1</c:v>
                </c:pt>
              </c:strCache>
            </c:strRef>
          </c:cat>
          <c:val>
            <c:numRef>
              <c:f>overall!$D$4:$F$4</c:f>
              <c:numCache>
                <c:formatCode>General</c:formatCode>
                <c:ptCount val="3"/>
                <c:pt idx="0">
                  <c:v>0.993891488778</c:v>
                </c:pt>
                <c:pt idx="1">
                  <c:v>0.897223242665</c:v>
                </c:pt>
                <c:pt idx="2">
                  <c:v>0.943086666918</c:v>
                </c:pt>
              </c:numCache>
            </c:numRef>
          </c:val>
        </c:ser>
        <c:dLbls>
          <c:showLegendKey val="0"/>
          <c:showVal val="0"/>
          <c:showCatName val="0"/>
          <c:showSerName val="0"/>
          <c:showPercent val="0"/>
          <c:showBubbleSize val="0"/>
        </c:dLbls>
        <c:gapWidth val="219"/>
        <c:overlap val="-27"/>
        <c:axId val="1203709152"/>
        <c:axId val="1203710928"/>
      </c:barChart>
      <c:catAx>
        <c:axId val="120370915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203710928"/>
        <c:crosses val="autoZero"/>
        <c:auto val="1"/>
        <c:lblAlgn val="ctr"/>
        <c:lblOffset val="100"/>
        <c:noMultiLvlLbl val="0"/>
      </c:catAx>
      <c:valAx>
        <c:axId val="1203710928"/>
        <c:scaling>
          <c:orientation val="minMax"/>
        </c:scaling>
        <c:delete val="0"/>
        <c:axPos val="l"/>
        <c:majorGridlines>
          <c:spPr>
            <a:ln w="9525" cap="flat" cmpd="sng" algn="ctr">
              <a:solidFill>
                <a:schemeClr val="tx1">
                  <a:lumMod val="15000"/>
                  <a:lumOff val="85000"/>
                </a:schemeClr>
              </a:solidFill>
              <a:round/>
            </a:ln>
            <a:effectLst/>
          </c:spPr>
        </c:majorGridlines>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20370915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61">
  <cs:axisTitle>
    <cs:lnRef idx="0"/>
    <cs:fillRef idx="0"/>
    <cs:effectRef idx="0"/>
    <cs:fontRef idx="minor">
      <a:schemeClr val="dk1">
        <a:lumMod val="65000"/>
        <a:lumOff val="35000"/>
      </a:schemeClr>
    </cs:fontRef>
    <cs:defRPr sz="900" kern="1200"/>
  </cs:axisTitle>
  <cs:categoryAxis>
    <cs:lnRef idx="0"/>
    <cs:fillRef idx="0"/>
    <cs:effectRef idx="0"/>
    <cs:fontRef idx="minor">
      <a:schemeClr val="dk1">
        <a:lumMod val="65000"/>
        <a:lumOff val="35000"/>
      </a:schemeClr>
    </cs:fontRef>
    <cs:defRPr sz="900" kern="1200"/>
  </cs:categoryAxis>
  <cs:chartArea>
    <cs:lnRef idx="0"/>
    <cs:fillRef idx="0"/>
    <cs:effectRef idx="0"/>
    <cs:fontRef idx="minor">
      <a:schemeClr val="dk1"/>
    </cs:fontRef>
    <cs:spPr>
      <a:pattFill prst="dkDnDiag">
        <a:fgClr>
          <a:schemeClr val="lt1">
            <a:lumMod val="95000"/>
          </a:schemeClr>
        </a:fgClr>
        <a:bgClr>
          <a:schemeClr val="lt1"/>
        </a:bgClr>
      </a:pattFill>
      <a:ln w="9525" cap="flat" cmpd="sng" algn="ctr">
        <a:solidFill>
          <a:schemeClr val="dk1">
            <a:lumMod val="15000"/>
            <a:lumOff val="85000"/>
          </a:schemeClr>
        </a:solidFill>
        <a:round/>
      </a:ln>
    </cs:spPr>
    <cs:defRPr sz="900" kern="1200"/>
  </cs:chartArea>
  <cs:dataLabel>
    <cs:lnRef idx="0"/>
    <cs:fillRef idx="0"/>
    <cs:effectRef idx="0"/>
    <cs:fontRef idx="minor">
      <a:schemeClr val="lt1"/>
    </cs:fontRef>
    <cs:defRPr sz="900" b="1" i="0" u="none" strike="noStrike" kern="1200" baseline="0"/>
  </cs:dataLabel>
  <cs:dataLabelCallout>
    <cs:lnRef idx="0"/>
    <cs:fillRef idx="0"/>
    <cs:effectRef idx="0"/>
    <cs:fontRef idx="minor">
      <a:schemeClr val="dk1">
        <a:lumMod val="65000"/>
        <a:lumOff val="35000"/>
      </a:schemeClr>
    </cs:fontRef>
    <cs:spPr>
      <a:solidFill>
        <a:schemeClr val="lt1">
          <a:alpha val="75000"/>
        </a:schemeClr>
      </a:solidFill>
      <a:ln w="9525">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317500" algn="ctr" rotWithShape="0">
          <a:prstClr val="black">
            <a:alpha val="25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20000"/>
          </a:prstClr>
        </a:outerShdw>
      </a:effectLst>
      <a:scene3d>
        <a:camera prst="orthographicFront"/>
        <a:lightRig rig="threePt" dir="t"/>
      </a:scene3d>
      <a:sp3d prstMaterial="matte"/>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65000"/>
        <a:lumOff val="35000"/>
      </a:schemeClr>
    </cs:fontRef>
    <cs:spPr>
      <a:noFill/>
      <a:ln w="9525" cap="flat" cmpd="sng" algn="ctr">
        <a:solidFill>
          <a:schemeClr val="dk1">
            <a:lumMod val="15000"/>
            <a:lumOff val="85000"/>
          </a:schemeClr>
        </a:solidFill>
        <a:round/>
      </a:ln>
    </cs:spPr>
    <cs:defRPr sz="900" kern="1200"/>
  </cs:dataTable>
  <cs:downBar>
    <cs:lnRef idx="0"/>
    <cs:fillRef idx="0"/>
    <cs:effectRef idx="0"/>
    <cs:fontRef idx="minor">
      <a:schemeClr val="dk1"/>
    </cs:fontRef>
    <cs:spPr>
      <a:solidFill>
        <a:schemeClr val="dk1">
          <a:lumMod val="75000"/>
          <a:lumOff val="25000"/>
        </a:schemeClr>
      </a:solidFill>
      <a:ln w="9525" cap="flat" cmpd="sng" algn="ctr">
        <a:solidFill>
          <a:schemeClr val="dk1">
            <a:lumMod val="65000"/>
            <a:lumOff val="35000"/>
          </a:schemeClr>
        </a:solidFill>
        <a:round/>
      </a:ln>
    </cs:spPr>
  </cs:downBar>
  <cs:dropLine>
    <cs:lnRef idx="0"/>
    <cs:fillRef idx="0"/>
    <cs:effectRef idx="0"/>
    <cs:fontRef idx="minor">
      <a:schemeClr val="dk1"/>
    </cs:fontRef>
    <cs:spPr>
      <a:ln w="9525" cap="flat" cmpd="sng" algn="ctr">
        <a:solidFill>
          <a:schemeClr val="dk1">
            <a:lumMod val="35000"/>
            <a:lumOff val="65000"/>
          </a:schemeClr>
        </a:solidFill>
        <a:round/>
      </a:ln>
    </cs:spPr>
  </cs:dropLine>
  <cs:errorBar>
    <cs:lnRef idx="0"/>
    <cs:fillRef idx="0"/>
    <cs:effectRef idx="0"/>
    <cs:fontRef idx="minor">
      <a:schemeClr val="dk1"/>
    </cs:fontRef>
    <cs:spPr>
      <a:ln w="9525" cap="flat" cmpd="sng" algn="ctr">
        <a:solidFill>
          <a:schemeClr val="dk1">
            <a:lumMod val="65000"/>
            <a:lumOff val="35000"/>
          </a:schemeClr>
        </a:solidFill>
        <a:round/>
      </a:ln>
    </cs:spPr>
  </cs:errorBar>
  <cs:floor>
    <cs:lnRef idx="0"/>
    <cs:fillRef idx="0"/>
    <cs:effectRef idx="0"/>
    <cs:fontRef idx="minor">
      <a:schemeClr val="dk1"/>
    </cs:fontRef>
    <cs:spPr>
      <a:noFill/>
      <a:ln>
        <a:noFill/>
      </a:ln>
    </cs:spPr>
  </cs:floor>
  <cs:gridlineMajor>
    <cs:lnRef idx="0"/>
    <cs:fillRef idx="0"/>
    <cs:effectRef idx="0"/>
    <cs:fontRef idx="minor">
      <a:schemeClr val="dk1"/>
    </cs:fontRef>
    <cs:spPr>
      <a:ln w="9525" cap="flat" cmpd="sng" algn="ctr">
        <a:solidFill>
          <a:schemeClr val="dk1">
            <a:lumMod val="15000"/>
            <a:lumOff val="85000"/>
          </a:schemeClr>
        </a:solidFill>
        <a:round/>
      </a:ln>
    </cs:spPr>
  </cs:gridlineMajor>
  <cs:gridlineMinor>
    <cs:lnRef idx="0"/>
    <cs:fillRef idx="0"/>
    <cs:effectRef idx="0"/>
    <cs:fontRef idx="minor">
      <a:schemeClr val="dk1"/>
    </cs:fontRef>
    <cs:spPr>
      <a:ln w="9525" cap="flat" cmpd="sng" algn="ctr">
        <a:solidFill>
          <a:schemeClr val="dk1">
            <a:lumMod val="5000"/>
            <a:lumOff val="95000"/>
          </a:schemeClr>
        </a:solidFill>
        <a:round/>
      </a:ln>
    </cs:spPr>
  </cs:gridlineMinor>
  <cs:hiLoLine>
    <cs:lnRef idx="0"/>
    <cs:fillRef idx="0"/>
    <cs:effectRef idx="0"/>
    <cs:fontRef idx="minor">
      <a:schemeClr val="dk1"/>
    </cs:fontRef>
    <cs:spPr>
      <a:ln w="9525" cap="flat" cmpd="sng" algn="ctr">
        <a:solidFill>
          <a:schemeClr val="dk1">
            <a:lumMod val="50000"/>
            <a:lumOff val="50000"/>
          </a:schemeClr>
        </a:solidFill>
        <a:round/>
      </a:ln>
    </cs:spPr>
  </cs:hiLoLine>
  <cs:leaderLine>
    <cs:lnRef idx="0"/>
    <cs:fillRef idx="0"/>
    <cs:effectRef idx="0"/>
    <cs:fontRef idx="minor">
      <a:schemeClr val="dk1"/>
    </cs:fontRef>
    <cs:spPr>
      <a:ln w="9525" cap="flat" cmpd="sng" algn="ctr">
        <a:solidFill>
          <a:schemeClr val="dk1">
            <a:lumMod val="35000"/>
            <a:lumOff val="65000"/>
          </a:schemeClr>
        </a:solidFill>
        <a:round/>
      </a:ln>
    </cs:spPr>
  </cs:leaderLine>
  <cs:legend>
    <cs:lnRef idx="0"/>
    <cs:fillRef idx="0"/>
    <cs:effectRef idx="0"/>
    <cs:fontRef idx="minor">
      <a:schemeClr val="dk1">
        <a:lumMod val="65000"/>
        <a:lumOff val="35000"/>
      </a:schemeClr>
    </cs:fontRef>
    <cs:spPr>
      <a:solidFill>
        <a:schemeClr val="lt1">
          <a:alpha val="78000"/>
        </a:schemeClr>
      </a:solidFill>
    </cs:spPr>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dk1">
        <a:lumMod val="65000"/>
        <a:lumOff val="35000"/>
      </a:schemeClr>
    </cs:fontRef>
    <cs:defRPr sz="900" kern="1200"/>
  </cs:seriesAxis>
  <cs:seriesLine>
    <cs:lnRef idx="0"/>
    <cs:fillRef idx="0"/>
    <cs:effectRef idx="0"/>
    <cs:fontRef idx="minor">
      <a:schemeClr val="dk1"/>
    </cs:fontRef>
    <cs:spPr>
      <a:ln w="9525" cap="flat" cmpd="sng" algn="ctr">
        <a:solidFill>
          <a:schemeClr val="dk1">
            <a:lumMod val="35000"/>
            <a:lumOff val="65000"/>
          </a:schemeClr>
        </a:solidFill>
        <a:round/>
      </a:ln>
    </cs:spPr>
  </cs:seriesLine>
  <cs:title>
    <cs:lnRef idx="0"/>
    <cs:fillRef idx="0"/>
    <cs:effectRef idx="0"/>
    <cs:fontRef idx="minor">
      <a:schemeClr val="dk1">
        <a:lumMod val="65000"/>
        <a:lumOff val="35000"/>
      </a:schemeClr>
    </cs:fontRef>
    <cs:defRPr sz="1800" b="1" kern="120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dk1">
        <a:lumMod val="65000"/>
        <a:lumOff val="35000"/>
      </a:schemeClr>
    </cs:fontRef>
    <cs:defRPr sz="900" kern="1200"/>
  </cs:trendlineLabel>
  <cs:upBar>
    <cs:lnRef idx="0"/>
    <cs:fillRef idx="0"/>
    <cs:effectRef idx="0"/>
    <cs:fontRef idx="minor">
      <a:schemeClr val="dk1"/>
    </cs:fontRef>
    <cs:spPr>
      <a:solidFill>
        <a:schemeClr val="lt1"/>
      </a:solidFill>
      <a:ln w="9525" cap="flat" cmpd="sng" algn="ctr">
        <a:solidFill>
          <a:schemeClr val="dk1">
            <a:lumMod val="65000"/>
            <a:lumOff val="35000"/>
          </a:schemeClr>
        </a:solidFill>
        <a:round/>
      </a:ln>
    </cs:spPr>
  </cs:upBar>
  <cs:valueAxis>
    <cs:lnRef idx="0"/>
    <cs:fillRef idx="0"/>
    <cs:effectRef idx="0"/>
    <cs:fontRef idx="minor">
      <a:schemeClr val="dk1">
        <a:lumMod val="65000"/>
        <a:lumOff val="35000"/>
      </a:schemeClr>
    </cs:fontRef>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tiff>
</file>

<file path=ppt/media/image19.png>
</file>

<file path=ppt/media/image2.tiff>
</file>

<file path=ppt/media/image20.png>
</file>

<file path=ppt/media/image21.tiff>
</file>

<file path=ppt/media/image22.png>
</file>

<file path=ppt/media/image23.png>
</file>

<file path=ppt/media/image24.png>
</file>

<file path=ppt/media/image25.tiff>
</file>

<file path=ppt/media/image26.png>
</file>

<file path=ppt/media/image27.png>
</file>

<file path=ppt/media/image28.png>
</file>

<file path=ppt/media/image29.png>
</file>

<file path=ppt/media/image3.tiff>
</file>

<file path=ppt/media/image30.png>
</file>

<file path=ppt/media/image31.png>
</file>

<file path=ppt/media/image32.png>
</file>

<file path=ppt/media/image33.png>
</file>

<file path=ppt/media/image34.png>
</file>

<file path=ppt/media/image4.tiff>
</file>

<file path=ppt/media/image5.tiff>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435BDD-E014-6846-B1C5-D9BE6D9D4B14}" type="datetimeFigureOut">
              <a:rPr lang="en-US" smtClean="0"/>
              <a:t>3/4/18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F3BF5CB-E9C0-544B-91D6-3CDC5AD31EA2}" type="slidenum">
              <a:rPr lang="en-US" smtClean="0"/>
              <a:t>‹#›</a:t>
            </a:fld>
            <a:endParaRPr lang="en-US"/>
          </a:p>
        </p:txBody>
      </p:sp>
    </p:spTree>
    <p:extLst>
      <p:ext uri="{BB962C8B-B14F-4D97-AF65-F5344CB8AC3E}">
        <p14:creationId xmlns:p14="http://schemas.microsoft.com/office/powerpoint/2010/main" val="3828579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D60727C-427D-8B47-B659-0D204CAFEDF3}" type="datetimeFigureOut">
              <a:rPr lang="en-US" smtClean="0"/>
              <a:t>3/3/18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A5423-BE52-B441-8808-E13D36F2CB55}" type="slidenum">
              <a:rPr lang="en-US" smtClean="0"/>
              <a:t>‹#›</a:t>
            </a:fld>
            <a:endParaRPr lang="en-US"/>
          </a:p>
        </p:txBody>
      </p:sp>
    </p:spTree>
    <p:extLst>
      <p:ext uri="{BB962C8B-B14F-4D97-AF65-F5344CB8AC3E}">
        <p14:creationId xmlns:p14="http://schemas.microsoft.com/office/powerpoint/2010/main" val="126940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D60727C-427D-8B47-B659-0D204CAFEDF3}" type="datetimeFigureOut">
              <a:rPr lang="en-US" smtClean="0"/>
              <a:t>3/3/18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A5423-BE52-B441-8808-E13D36F2CB55}" type="slidenum">
              <a:rPr lang="en-US" smtClean="0"/>
              <a:t>‹#›</a:t>
            </a:fld>
            <a:endParaRPr lang="en-US"/>
          </a:p>
        </p:txBody>
      </p:sp>
    </p:spTree>
    <p:extLst>
      <p:ext uri="{BB962C8B-B14F-4D97-AF65-F5344CB8AC3E}">
        <p14:creationId xmlns:p14="http://schemas.microsoft.com/office/powerpoint/2010/main" val="2715243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D60727C-427D-8B47-B659-0D204CAFEDF3}" type="datetimeFigureOut">
              <a:rPr lang="en-US" smtClean="0"/>
              <a:t>3/3/18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A5423-BE52-B441-8808-E13D36F2CB55}" type="slidenum">
              <a:rPr lang="en-US" smtClean="0"/>
              <a:t>‹#›</a:t>
            </a:fld>
            <a:endParaRPr lang="en-US"/>
          </a:p>
        </p:txBody>
      </p:sp>
    </p:spTree>
    <p:extLst>
      <p:ext uri="{BB962C8B-B14F-4D97-AF65-F5344CB8AC3E}">
        <p14:creationId xmlns:p14="http://schemas.microsoft.com/office/powerpoint/2010/main" val="1064627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D60727C-427D-8B47-B659-0D204CAFEDF3}" type="datetimeFigureOut">
              <a:rPr lang="en-US" smtClean="0"/>
              <a:t>3/3/18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A5423-BE52-B441-8808-E13D36F2CB55}" type="slidenum">
              <a:rPr lang="en-US" smtClean="0"/>
              <a:t>‹#›</a:t>
            </a:fld>
            <a:endParaRPr lang="en-US"/>
          </a:p>
        </p:txBody>
      </p:sp>
    </p:spTree>
    <p:extLst>
      <p:ext uri="{BB962C8B-B14F-4D97-AF65-F5344CB8AC3E}">
        <p14:creationId xmlns:p14="http://schemas.microsoft.com/office/powerpoint/2010/main" val="7483534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D60727C-427D-8B47-B659-0D204CAFEDF3}" type="datetimeFigureOut">
              <a:rPr lang="en-US" smtClean="0"/>
              <a:t>3/3/18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47A5423-BE52-B441-8808-E13D36F2CB55}" type="slidenum">
              <a:rPr lang="en-US" smtClean="0"/>
              <a:t>‹#›</a:t>
            </a:fld>
            <a:endParaRPr lang="en-US"/>
          </a:p>
        </p:txBody>
      </p:sp>
    </p:spTree>
    <p:extLst>
      <p:ext uri="{BB962C8B-B14F-4D97-AF65-F5344CB8AC3E}">
        <p14:creationId xmlns:p14="http://schemas.microsoft.com/office/powerpoint/2010/main" val="19119788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D60727C-427D-8B47-B659-0D204CAFEDF3}" type="datetimeFigureOut">
              <a:rPr lang="en-US" smtClean="0"/>
              <a:t>3/3/18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7A5423-BE52-B441-8808-E13D36F2CB55}" type="slidenum">
              <a:rPr lang="en-US" smtClean="0"/>
              <a:t>‹#›</a:t>
            </a:fld>
            <a:endParaRPr lang="en-US"/>
          </a:p>
        </p:txBody>
      </p:sp>
    </p:spTree>
    <p:extLst>
      <p:ext uri="{BB962C8B-B14F-4D97-AF65-F5344CB8AC3E}">
        <p14:creationId xmlns:p14="http://schemas.microsoft.com/office/powerpoint/2010/main" val="183033532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D60727C-427D-8B47-B659-0D204CAFEDF3}" type="datetimeFigureOut">
              <a:rPr lang="en-US" smtClean="0"/>
              <a:t>3/3/18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47A5423-BE52-B441-8808-E13D36F2CB55}" type="slidenum">
              <a:rPr lang="en-US" smtClean="0"/>
              <a:t>‹#›</a:t>
            </a:fld>
            <a:endParaRPr lang="en-US"/>
          </a:p>
        </p:txBody>
      </p:sp>
    </p:spTree>
    <p:extLst>
      <p:ext uri="{BB962C8B-B14F-4D97-AF65-F5344CB8AC3E}">
        <p14:creationId xmlns:p14="http://schemas.microsoft.com/office/powerpoint/2010/main" val="18900980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D60727C-427D-8B47-B659-0D204CAFEDF3}" type="datetimeFigureOut">
              <a:rPr lang="en-US" smtClean="0"/>
              <a:t>3/3/18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47A5423-BE52-B441-8808-E13D36F2CB55}" type="slidenum">
              <a:rPr lang="en-US" smtClean="0"/>
              <a:t>‹#›</a:t>
            </a:fld>
            <a:endParaRPr lang="en-US"/>
          </a:p>
        </p:txBody>
      </p:sp>
    </p:spTree>
    <p:extLst>
      <p:ext uri="{BB962C8B-B14F-4D97-AF65-F5344CB8AC3E}">
        <p14:creationId xmlns:p14="http://schemas.microsoft.com/office/powerpoint/2010/main" val="13001224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D60727C-427D-8B47-B659-0D204CAFEDF3}" type="datetimeFigureOut">
              <a:rPr lang="en-US" smtClean="0"/>
              <a:t>3/3/18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47A5423-BE52-B441-8808-E13D36F2CB55}" type="slidenum">
              <a:rPr lang="en-US" smtClean="0"/>
              <a:t>‹#›</a:t>
            </a:fld>
            <a:endParaRPr lang="en-US"/>
          </a:p>
        </p:txBody>
      </p:sp>
    </p:spTree>
    <p:extLst>
      <p:ext uri="{BB962C8B-B14F-4D97-AF65-F5344CB8AC3E}">
        <p14:creationId xmlns:p14="http://schemas.microsoft.com/office/powerpoint/2010/main" val="5119425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D60727C-427D-8B47-B659-0D204CAFEDF3}" type="datetimeFigureOut">
              <a:rPr lang="en-US" smtClean="0"/>
              <a:t>3/3/18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7A5423-BE52-B441-8808-E13D36F2CB55}" type="slidenum">
              <a:rPr lang="en-US" smtClean="0"/>
              <a:t>‹#›</a:t>
            </a:fld>
            <a:endParaRPr lang="en-US"/>
          </a:p>
        </p:txBody>
      </p:sp>
    </p:spTree>
    <p:extLst>
      <p:ext uri="{BB962C8B-B14F-4D97-AF65-F5344CB8AC3E}">
        <p14:creationId xmlns:p14="http://schemas.microsoft.com/office/powerpoint/2010/main" val="13987630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D60727C-427D-8B47-B659-0D204CAFEDF3}" type="datetimeFigureOut">
              <a:rPr lang="en-US" smtClean="0"/>
              <a:t>3/3/18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47A5423-BE52-B441-8808-E13D36F2CB55}" type="slidenum">
              <a:rPr lang="en-US" smtClean="0"/>
              <a:t>‹#›</a:t>
            </a:fld>
            <a:endParaRPr lang="en-US"/>
          </a:p>
        </p:txBody>
      </p:sp>
    </p:spTree>
    <p:extLst>
      <p:ext uri="{BB962C8B-B14F-4D97-AF65-F5344CB8AC3E}">
        <p14:creationId xmlns:p14="http://schemas.microsoft.com/office/powerpoint/2010/main" val="50778672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60727C-427D-8B47-B659-0D204CAFEDF3}" type="datetimeFigureOut">
              <a:rPr lang="en-US" smtClean="0"/>
              <a:t>3/3/18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7A5423-BE52-B441-8808-E13D36F2CB55}" type="slidenum">
              <a:rPr lang="en-US" smtClean="0"/>
              <a:t>‹#›</a:t>
            </a:fld>
            <a:endParaRPr lang="en-US"/>
          </a:p>
        </p:txBody>
      </p:sp>
    </p:spTree>
    <p:extLst>
      <p:ext uri="{BB962C8B-B14F-4D97-AF65-F5344CB8AC3E}">
        <p14:creationId xmlns:p14="http://schemas.microsoft.com/office/powerpoint/2010/main" val="12257287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1" Type="http://schemas.openxmlformats.org/officeDocument/2006/relationships/image" Target="../media/image13.png"/><Relationship Id="rId12" Type="http://schemas.openxmlformats.org/officeDocument/2006/relationships/image" Target="../media/image14.png"/><Relationship Id="rId13" Type="http://schemas.openxmlformats.org/officeDocument/2006/relationships/image" Target="../media/image15.png"/><Relationship Id="rId14" Type="http://schemas.openxmlformats.org/officeDocument/2006/relationships/image" Target="../media/image16.png"/><Relationship Id="rId15" Type="http://schemas.openxmlformats.org/officeDocument/2006/relationships/image" Target="../media/image17.png"/><Relationship Id="rId16" Type="http://schemas.openxmlformats.org/officeDocument/2006/relationships/image" Target="../media/image18.tiff"/><Relationship Id="rId1" Type="http://schemas.openxmlformats.org/officeDocument/2006/relationships/tags" Target="../tags/tag1.xml"/><Relationship Id="rId2" Type="http://schemas.openxmlformats.org/officeDocument/2006/relationships/tags" Target="../tags/tag2.xml"/><Relationship Id="rId3" Type="http://schemas.openxmlformats.org/officeDocument/2006/relationships/tags" Target="../tags/tag3.xml"/><Relationship Id="rId4" Type="http://schemas.openxmlformats.org/officeDocument/2006/relationships/tags" Target="../tags/tag4.xml"/><Relationship Id="rId5" Type="http://schemas.openxmlformats.org/officeDocument/2006/relationships/tags" Target="../tags/tag5.xml"/><Relationship Id="rId6" Type="http://schemas.openxmlformats.org/officeDocument/2006/relationships/tags" Target="../tags/tag6.xml"/><Relationship Id="rId7" Type="http://schemas.openxmlformats.org/officeDocument/2006/relationships/tags" Target="../tags/tag7.xml"/><Relationship Id="rId8" Type="http://schemas.openxmlformats.org/officeDocument/2006/relationships/slideLayout" Target="../slideLayouts/slideLayout2.xml"/><Relationship Id="rId9" Type="http://schemas.openxmlformats.org/officeDocument/2006/relationships/image" Target="../media/image11.png"/><Relationship Id="rId10"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 Id="rId3" Type="http://schemas.openxmlformats.org/officeDocument/2006/relationships/image" Target="../media/image2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xml"/></Relationships>
</file>

<file path=ppt/slides/_rels/slide19.xml.rels><?xml version="1.0" encoding="UTF-8" standalone="yes"?>
<Relationships xmlns="http://schemas.openxmlformats.org/package/2006/relationships"><Relationship Id="rId9" Type="http://schemas.openxmlformats.org/officeDocument/2006/relationships/tags" Target="../tags/tag16.xml"/><Relationship Id="rId20" Type="http://schemas.openxmlformats.org/officeDocument/2006/relationships/image" Target="../media/image33.png"/><Relationship Id="rId10" Type="http://schemas.openxmlformats.org/officeDocument/2006/relationships/tags" Target="../tags/tag17.xml"/><Relationship Id="rId11" Type="http://schemas.openxmlformats.org/officeDocument/2006/relationships/slideLayout" Target="../slideLayouts/slideLayout2.xml"/><Relationship Id="rId12" Type="http://schemas.openxmlformats.org/officeDocument/2006/relationships/image" Target="../media/image25.tiff"/><Relationship Id="rId13" Type="http://schemas.openxmlformats.org/officeDocument/2006/relationships/image" Target="../media/image26.png"/><Relationship Id="rId14" Type="http://schemas.openxmlformats.org/officeDocument/2006/relationships/image" Target="../media/image27.png"/><Relationship Id="rId15" Type="http://schemas.openxmlformats.org/officeDocument/2006/relationships/image" Target="../media/image28.png"/><Relationship Id="rId16" Type="http://schemas.openxmlformats.org/officeDocument/2006/relationships/image" Target="../media/image29.png"/><Relationship Id="rId17" Type="http://schemas.openxmlformats.org/officeDocument/2006/relationships/image" Target="../media/image30.png"/><Relationship Id="rId18" Type="http://schemas.openxmlformats.org/officeDocument/2006/relationships/image" Target="../media/image31.png"/><Relationship Id="rId19" Type="http://schemas.openxmlformats.org/officeDocument/2006/relationships/image" Target="../media/image32.png"/><Relationship Id="rId1" Type="http://schemas.openxmlformats.org/officeDocument/2006/relationships/tags" Target="../tags/tag8.xml"/><Relationship Id="rId2" Type="http://schemas.openxmlformats.org/officeDocument/2006/relationships/tags" Target="../tags/tag9.xml"/><Relationship Id="rId3" Type="http://schemas.openxmlformats.org/officeDocument/2006/relationships/tags" Target="../tags/tag10.xml"/><Relationship Id="rId4" Type="http://schemas.openxmlformats.org/officeDocument/2006/relationships/tags" Target="../tags/tag11.xml"/><Relationship Id="rId5" Type="http://schemas.openxmlformats.org/officeDocument/2006/relationships/tags" Target="../tags/tag12.xml"/><Relationship Id="rId6" Type="http://schemas.openxmlformats.org/officeDocument/2006/relationships/tags" Target="../tags/tag13.xml"/><Relationship Id="rId7" Type="http://schemas.openxmlformats.org/officeDocument/2006/relationships/tags" Target="../tags/tag14.xml"/><Relationship Id="rId8" Type="http://schemas.openxmlformats.org/officeDocument/2006/relationships/tags" Target="../tags/tag15.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5" Type="http://schemas.openxmlformats.org/officeDocument/2006/relationships/image" Target="../media/image4.tiff"/><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5.xml"/><Relationship Id="rId3" Type="http://schemas.openxmlformats.org/officeDocument/2006/relationships/chart" Target="../charts/char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lm121/kcup"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jadianes/kdd-cup-99-spark"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tiff"/><Relationship Id="rId4" Type="http://schemas.openxmlformats.org/officeDocument/2006/relationships/image" Target="../media/image7.tiff"/><Relationship Id="rId5" Type="http://schemas.openxmlformats.org/officeDocument/2006/relationships/image" Target="../media/image8.tiff"/><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Intrusion detection in computer network</a:t>
            </a:r>
            <a:endParaRPr lang="en-US" dirty="0"/>
          </a:p>
        </p:txBody>
      </p:sp>
      <p:sp>
        <p:nvSpPr>
          <p:cNvPr id="4" name="Subtitle 3"/>
          <p:cNvSpPr>
            <a:spLocks noGrp="1"/>
          </p:cNvSpPr>
          <p:nvPr>
            <p:ph type="subTitle" idx="1"/>
          </p:nvPr>
        </p:nvSpPr>
        <p:spPr/>
        <p:txBody>
          <a:bodyPr/>
          <a:lstStyle/>
          <a:p>
            <a:r>
              <a:rPr lang="en-US" dirty="0" smtClean="0"/>
              <a:t>March 4</a:t>
            </a:r>
            <a:r>
              <a:rPr lang="en-US" baseline="30000" dirty="0" smtClean="0"/>
              <a:t>nd</a:t>
            </a:r>
            <a:r>
              <a:rPr lang="en-US" dirty="0" smtClean="0"/>
              <a:t> 2018</a:t>
            </a:r>
            <a:endParaRPr lang="en-US" dirty="0"/>
          </a:p>
        </p:txBody>
      </p:sp>
    </p:spTree>
    <p:extLst>
      <p:ext uri="{BB962C8B-B14F-4D97-AF65-F5344CB8AC3E}">
        <p14:creationId xmlns:p14="http://schemas.microsoft.com/office/powerpoint/2010/main" val="46557810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81236"/>
            <a:ext cx="10515600" cy="1325563"/>
          </a:xfrm>
        </p:spPr>
        <p:txBody>
          <a:bodyPr/>
          <a:lstStyle/>
          <a:p>
            <a:r>
              <a:rPr lang="en-US" dirty="0" smtClean="0"/>
              <a:t>Logistic Regression</a:t>
            </a:r>
            <a:endParaRPr lang="en-US" dirty="0"/>
          </a:p>
        </p:txBody>
      </p:sp>
      <p:sp>
        <p:nvSpPr>
          <p:cNvPr id="3" name="Content Placeholder 2"/>
          <p:cNvSpPr>
            <a:spLocks noGrp="1"/>
          </p:cNvSpPr>
          <p:nvPr>
            <p:ph idx="1"/>
          </p:nvPr>
        </p:nvSpPr>
        <p:spPr>
          <a:xfrm>
            <a:off x="722871" y="1353014"/>
            <a:ext cx="10515600" cy="516573"/>
          </a:xfrm>
        </p:spPr>
        <p:txBody>
          <a:bodyPr/>
          <a:lstStyle/>
          <a:p>
            <a:r>
              <a:rPr lang="en-US" dirty="0" smtClean="0"/>
              <a:t>Cost function</a:t>
            </a:r>
          </a:p>
          <a:p>
            <a:pPr lvl="1"/>
            <a:endParaRPr lang="en-US" dirty="0"/>
          </a:p>
        </p:txBody>
      </p:sp>
      <p:grpSp>
        <p:nvGrpSpPr>
          <p:cNvPr id="6" name="Group 5"/>
          <p:cNvGrpSpPr/>
          <p:nvPr/>
        </p:nvGrpSpPr>
        <p:grpSpPr>
          <a:xfrm>
            <a:off x="1205774" y="1900792"/>
            <a:ext cx="7884635" cy="651510"/>
            <a:chOff x="1394255" y="2455699"/>
            <a:chExt cx="7884635" cy="651510"/>
          </a:xfrm>
        </p:grpSpPr>
        <p:pic>
          <p:nvPicPr>
            <p:cNvPr id="4" name="Picture 3"/>
            <p:cNvPicPr>
              <a:picLocks noChangeAspect="1"/>
            </p:cNvPicPr>
            <p:nvPr>
              <p:custDataLst>
                <p:tags r:id="rId6"/>
              </p:custDataLst>
            </p:nvPr>
          </p:nvPicPr>
          <p:blipFill>
            <a:blip r:embed="rId9" cstate="print">
              <a:extLst>
                <a:ext uri="{28A0092B-C50C-407E-A947-70E740481C1C}">
                  <a14:useLocalDpi xmlns:a14="http://schemas.microsoft.com/office/drawing/2010/main" val="0"/>
                </a:ext>
              </a:extLst>
            </a:blip>
            <a:stretch>
              <a:fillRect/>
            </a:stretch>
          </p:blipFill>
          <p:spPr>
            <a:xfrm>
              <a:off x="2064274" y="2455699"/>
              <a:ext cx="7214616" cy="651510"/>
            </a:xfrm>
            <a:prstGeom prst="rect">
              <a:avLst/>
            </a:prstGeom>
          </p:spPr>
        </p:pic>
        <p:pic>
          <p:nvPicPr>
            <p:cNvPr id="5" name="Picture 4"/>
            <p:cNvPicPr>
              <a:picLocks noChangeAspect="1"/>
            </p:cNvPicPr>
            <p:nvPr>
              <p:custDataLst>
                <p:tags r:id="rId7"/>
              </p:custDataLst>
            </p:nvPr>
          </p:nvPicPr>
          <p:blipFill rotWithShape="1">
            <a:blip r:embed="rId10" cstate="print">
              <a:extLst>
                <a:ext uri="{28A0092B-C50C-407E-A947-70E740481C1C}">
                  <a14:useLocalDpi xmlns:a14="http://schemas.microsoft.com/office/drawing/2010/main" val="0"/>
                </a:ext>
              </a:extLst>
            </a:blip>
            <a:srcRect r="83931"/>
            <a:stretch/>
          </p:blipFill>
          <p:spPr>
            <a:xfrm>
              <a:off x="1394255" y="2455699"/>
              <a:ext cx="670019" cy="651510"/>
            </a:xfrm>
            <a:prstGeom prst="rect">
              <a:avLst/>
            </a:prstGeom>
          </p:spPr>
        </p:pic>
      </p:grpSp>
      <p:pic>
        <p:nvPicPr>
          <p:cNvPr id="7" name="Picture 6"/>
          <p:cNvPicPr>
            <a:picLocks noChangeAspect="1"/>
          </p:cNvPicPr>
          <p:nvPr>
            <p:custDataLst>
              <p:tags r:id="rId1"/>
            </p:custDataLst>
          </p:nvPr>
        </p:nvPicPr>
        <p:blipFill>
          <a:blip r:embed="rId11" cstate="print">
            <a:extLst>
              <a:ext uri="{28A0092B-C50C-407E-A947-70E740481C1C}">
                <a14:useLocalDpi xmlns:a14="http://schemas.microsoft.com/office/drawing/2010/main" val="0"/>
              </a:ext>
            </a:extLst>
          </a:blip>
          <a:stretch>
            <a:fillRect/>
          </a:stretch>
        </p:blipFill>
        <p:spPr>
          <a:xfrm>
            <a:off x="1189680" y="2689462"/>
            <a:ext cx="2146554" cy="438912"/>
          </a:xfrm>
          <a:prstGeom prst="rect">
            <a:avLst/>
          </a:prstGeom>
        </p:spPr>
      </p:pic>
      <p:pic>
        <p:nvPicPr>
          <p:cNvPr id="10" name="Picture 9"/>
          <p:cNvPicPr>
            <a:picLocks noChangeAspect="1"/>
          </p:cNvPicPr>
          <p:nvPr>
            <p:custDataLst>
              <p:tags r:id="rId2"/>
            </p:custDataLst>
          </p:nvPr>
        </p:nvPicPr>
        <p:blipFill>
          <a:blip r:embed="rId12" cstate="print">
            <a:extLst>
              <a:ext uri="{28A0092B-C50C-407E-A947-70E740481C1C}">
                <a14:useLocalDpi xmlns:a14="http://schemas.microsoft.com/office/drawing/2010/main" val="0"/>
              </a:ext>
            </a:extLst>
          </a:blip>
          <a:stretch>
            <a:fillRect/>
          </a:stretch>
        </p:blipFill>
        <p:spPr>
          <a:xfrm>
            <a:off x="1395179" y="3992490"/>
            <a:ext cx="1241298" cy="306324"/>
          </a:xfrm>
          <a:prstGeom prst="rect">
            <a:avLst/>
          </a:prstGeom>
        </p:spPr>
      </p:pic>
      <p:sp>
        <p:nvSpPr>
          <p:cNvPr id="11" name="TextBox 10"/>
          <p:cNvSpPr txBox="1"/>
          <p:nvPr/>
        </p:nvSpPr>
        <p:spPr>
          <a:xfrm>
            <a:off x="1361097" y="4361096"/>
            <a:ext cx="964102" cy="400110"/>
          </a:xfrm>
          <a:prstGeom prst="rect">
            <a:avLst/>
          </a:prstGeom>
          <a:noFill/>
        </p:spPr>
        <p:txBody>
          <a:bodyPr wrap="square" rtlCol="0">
            <a:spAutoFit/>
          </a:bodyPr>
          <a:lstStyle/>
          <a:p>
            <a:r>
              <a:rPr lang="en-US" sz="2000" dirty="0" smtClean="0"/>
              <a:t>Repeat</a:t>
            </a:r>
            <a:endParaRPr lang="en-US" sz="2400" dirty="0" smtClean="0"/>
          </a:p>
        </p:txBody>
      </p:sp>
      <p:sp>
        <p:nvSpPr>
          <p:cNvPr id="13" name="Content Placeholder 2"/>
          <p:cNvSpPr txBox="1">
            <a:spLocks/>
          </p:cNvSpPr>
          <p:nvPr/>
        </p:nvSpPr>
        <p:spPr>
          <a:xfrm>
            <a:off x="838200" y="3392995"/>
            <a:ext cx="10515600" cy="51657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smtClean="0"/>
              <a:t>Gradient Descent</a:t>
            </a:r>
          </a:p>
          <a:p>
            <a:pPr lvl="1"/>
            <a:endParaRPr lang="en-US" dirty="0"/>
          </a:p>
        </p:txBody>
      </p:sp>
      <p:sp>
        <p:nvSpPr>
          <p:cNvPr id="14" name="Content Placeholder 2"/>
          <p:cNvSpPr txBox="1">
            <a:spLocks/>
          </p:cNvSpPr>
          <p:nvPr/>
        </p:nvSpPr>
        <p:spPr>
          <a:xfrm>
            <a:off x="838200" y="5402716"/>
            <a:ext cx="10515600" cy="51657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en-US" dirty="0" smtClean="0"/>
              <a:t>Regularization is used to prevent overfitting</a:t>
            </a:r>
          </a:p>
          <a:p>
            <a:pPr lvl="1"/>
            <a:endParaRPr lang="en-US" dirty="0"/>
          </a:p>
        </p:txBody>
      </p:sp>
      <p:grpSp>
        <p:nvGrpSpPr>
          <p:cNvPr id="17" name="Group 16"/>
          <p:cNvGrpSpPr/>
          <p:nvPr/>
        </p:nvGrpSpPr>
        <p:grpSpPr>
          <a:xfrm>
            <a:off x="2262957" y="4252296"/>
            <a:ext cx="5001549" cy="651510"/>
            <a:chOff x="1812576" y="4359820"/>
            <a:chExt cx="5001549" cy="651510"/>
          </a:xfrm>
        </p:grpSpPr>
        <p:pic>
          <p:nvPicPr>
            <p:cNvPr id="8" name="Picture 7"/>
            <p:cNvPicPr>
              <a:picLocks noChangeAspect="1"/>
            </p:cNvPicPr>
            <p:nvPr>
              <p:custDataLst>
                <p:tags r:id="rId3"/>
              </p:custDataLst>
            </p:nvPr>
          </p:nvPicPr>
          <p:blipFill>
            <a:blip r:embed="rId13" cstate="print">
              <a:extLst>
                <a:ext uri="{28A0092B-C50C-407E-A947-70E740481C1C}">
                  <a14:useLocalDpi xmlns:a14="http://schemas.microsoft.com/office/drawing/2010/main" val="0"/>
                </a:ext>
              </a:extLst>
            </a:blip>
            <a:stretch>
              <a:fillRect/>
            </a:stretch>
          </p:blipFill>
          <p:spPr>
            <a:xfrm>
              <a:off x="2015828" y="4359820"/>
              <a:ext cx="4528566" cy="651510"/>
            </a:xfrm>
            <a:prstGeom prst="rect">
              <a:avLst/>
            </a:prstGeom>
          </p:spPr>
        </p:pic>
        <p:pic>
          <p:nvPicPr>
            <p:cNvPr id="12" name="Picture 11"/>
            <p:cNvPicPr>
              <a:picLocks noChangeAspect="1"/>
            </p:cNvPicPr>
            <p:nvPr>
              <p:custDataLst>
                <p:tags r:id="rId4"/>
              </p:custDataLst>
            </p:nvPr>
          </p:nvPicPr>
          <p:blipFill>
            <a:blip r:embed="rId14" cstate="print">
              <a:extLst>
                <a:ext uri="{28A0092B-C50C-407E-A947-70E740481C1C}">
                  <a14:useLocalDpi xmlns:a14="http://schemas.microsoft.com/office/drawing/2010/main" val="0"/>
                </a:ext>
              </a:extLst>
            </a:blip>
            <a:stretch>
              <a:fillRect/>
            </a:stretch>
          </p:blipFill>
          <p:spPr>
            <a:xfrm>
              <a:off x="6704397" y="4526088"/>
              <a:ext cx="109728" cy="304038"/>
            </a:xfrm>
            <a:prstGeom prst="rect">
              <a:avLst/>
            </a:prstGeom>
          </p:spPr>
        </p:pic>
        <p:pic>
          <p:nvPicPr>
            <p:cNvPr id="16" name="Picture 15"/>
            <p:cNvPicPr>
              <a:picLocks noChangeAspect="1"/>
            </p:cNvPicPr>
            <p:nvPr>
              <p:custDataLst>
                <p:tags r:id="rId5"/>
              </p:custDataLst>
            </p:nvPr>
          </p:nvPicPr>
          <p:blipFill>
            <a:blip r:embed="rId15" cstate="print">
              <a:extLst>
                <a:ext uri="{28A0092B-C50C-407E-A947-70E740481C1C}">
                  <a14:useLocalDpi xmlns:a14="http://schemas.microsoft.com/office/drawing/2010/main" val="0"/>
                </a:ext>
              </a:extLst>
            </a:blip>
            <a:stretch>
              <a:fillRect/>
            </a:stretch>
          </p:blipFill>
          <p:spPr>
            <a:xfrm rot="10800000" flipH="1">
              <a:off x="1812576" y="4526088"/>
              <a:ext cx="86498" cy="304038"/>
            </a:xfrm>
            <a:prstGeom prst="rect">
              <a:avLst/>
            </a:prstGeom>
          </p:spPr>
        </p:pic>
      </p:grpSp>
      <p:pic>
        <p:nvPicPr>
          <p:cNvPr id="18" name="Picture 17"/>
          <p:cNvPicPr>
            <a:picLocks noChangeAspect="1"/>
          </p:cNvPicPr>
          <p:nvPr/>
        </p:nvPicPr>
        <p:blipFill>
          <a:blip r:embed="rId16"/>
          <a:stretch>
            <a:fillRect/>
          </a:stretch>
        </p:blipFill>
        <p:spPr>
          <a:xfrm>
            <a:off x="7741903" y="2854054"/>
            <a:ext cx="3771900" cy="2159000"/>
          </a:xfrm>
          <a:prstGeom prst="rect">
            <a:avLst/>
          </a:prstGeom>
        </p:spPr>
      </p:pic>
    </p:spTree>
    <p:extLst>
      <p:ext uri="{BB962C8B-B14F-4D97-AF65-F5344CB8AC3E}">
        <p14:creationId xmlns:p14="http://schemas.microsoft.com/office/powerpoint/2010/main" val="14213082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t>Implementation of binary logistic regression classifier</a:t>
            </a:r>
            <a:endParaRPr lang="en-US" sz="3600" dirty="0"/>
          </a:p>
        </p:txBody>
      </p:sp>
      <p:sp>
        <p:nvSpPr>
          <p:cNvPr id="3" name="Content Placeholder 2"/>
          <p:cNvSpPr>
            <a:spLocks noGrp="1"/>
          </p:cNvSpPr>
          <p:nvPr>
            <p:ph idx="1"/>
          </p:nvPr>
        </p:nvSpPr>
        <p:spPr/>
        <p:txBody>
          <a:bodyPr/>
          <a:lstStyle/>
          <a:p>
            <a:r>
              <a:rPr lang="en-US" dirty="0" smtClean="0"/>
              <a:t>Binary classification is used to detect abnormal connection from normal ones</a:t>
            </a:r>
          </a:p>
          <a:p>
            <a:r>
              <a:rPr lang="en-US" dirty="0" smtClean="0"/>
              <a:t>Regularization parameter can be tuned to improve f1 </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3358388"/>
            <a:ext cx="10058400" cy="1930524"/>
          </a:xfrm>
          <a:prstGeom prst="rect">
            <a:avLst/>
          </a:prstGeom>
        </p:spPr>
      </p:pic>
    </p:spTree>
    <p:extLst>
      <p:ext uri="{BB962C8B-B14F-4D97-AF65-F5344CB8AC3E}">
        <p14:creationId xmlns:p14="http://schemas.microsoft.com/office/powerpoint/2010/main" val="16758112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Implementation of multiclass logistic regression classifier</a:t>
            </a:r>
            <a:endParaRPr lang="en-US" sz="3200" dirty="0"/>
          </a:p>
        </p:txBody>
      </p:sp>
      <p:sp>
        <p:nvSpPr>
          <p:cNvPr id="3" name="Content Placeholder 2"/>
          <p:cNvSpPr>
            <a:spLocks noGrp="1"/>
          </p:cNvSpPr>
          <p:nvPr>
            <p:ph idx="1"/>
          </p:nvPr>
        </p:nvSpPr>
        <p:spPr/>
        <p:txBody>
          <a:bodyPr/>
          <a:lstStyle/>
          <a:p>
            <a:r>
              <a:rPr lang="en-US" dirty="0" smtClean="0"/>
              <a:t>One VS All method is used to learn a multi-classification classifier</a:t>
            </a:r>
          </a:p>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6756" y="2672366"/>
            <a:ext cx="8305800" cy="1676400"/>
          </a:xfrm>
          <a:prstGeom prst="rect">
            <a:avLst/>
          </a:prstGeom>
        </p:spPr>
      </p:pic>
    </p:spTree>
    <p:extLst>
      <p:ext uri="{BB962C8B-B14F-4D97-AF65-F5344CB8AC3E}">
        <p14:creationId xmlns:p14="http://schemas.microsoft.com/office/powerpoint/2010/main" val="15020288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Impact of regularization parameter</a:t>
            </a:r>
            <a:endParaRPr lang="en-US" dirty="0"/>
          </a:p>
        </p:txBody>
      </p:sp>
      <p:graphicFrame>
        <p:nvGraphicFramePr>
          <p:cNvPr id="4" name="Chart 3"/>
          <p:cNvGraphicFramePr>
            <a:graphicFrameLocks/>
          </p:cNvGraphicFramePr>
          <p:nvPr>
            <p:extLst>
              <p:ext uri="{D42A27DB-BD31-4B8C-83A1-F6EECF244321}">
                <p14:modId xmlns:p14="http://schemas.microsoft.com/office/powerpoint/2010/main" val="1343078183"/>
              </p:ext>
            </p:extLst>
          </p:nvPr>
        </p:nvGraphicFramePr>
        <p:xfrm>
          <a:off x="3453384" y="1522857"/>
          <a:ext cx="4572000" cy="3409950"/>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1161288" y="4932807"/>
            <a:ext cx="10498580" cy="923330"/>
          </a:xfrm>
          <a:prstGeom prst="rect">
            <a:avLst/>
          </a:prstGeom>
          <a:noFill/>
        </p:spPr>
        <p:txBody>
          <a:bodyPr wrap="none" rtlCol="0">
            <a:spAutoFit/>
          </a:bodyPr>
          <a:lstStyle/>
          <a:p>
            <a:r>
              <a:rPr lang="en-US" dirty="0" smtClean="0"/>
              <a:t>It demonstrates the trade off between precision and recall. When regularization parameter is small,</a:t>
            </a:r>
          </a:p>
          <a:p>
            <a:r>
              <a:rPr lang="en-US" dirty="0" smtClean="0"/>
              <a:t>It </a:t>
            </a:r>
            <a:r>
              <a:rPr lang="en-US" dirty="0" err="1" smtClean="0"/>
              <a:t>overfits</a:t>
            </a:r>
            <a:r>
              <a:rPr lang="en-US" dirty="0" smtClean="0"/>
              <a:t> the data and achieves lower recall. When the regularization parameter is large, it </a:t>
            </a:r>
            <a:r>
              <a:rPr lang="en-US" dirty="0" err="1" smtClean="0"/>
              <a:t>underfits</a:t>
            </a:r>
            <a:r>
              <a:rPr lang="en-US" dirty="0" smtClean="0"/>
              <a:t> the data,</a:t>
            </a:r>
          </a:p>
          <a:p>
            <a:r>
              <a:rPr lang="en-US" dirty="0"/>
              <a:t>a</a:t>
            </a:r>
            <a:r>
              <a:rPr lang="en-US" dirty="0" smtClean="0"/>
              <a:t>nd drop down precision significantly. Regularization =0.01 achieves the best performance.</a:t>
            </a:r>
            <a:endParaRPr lang="en-US" dirty="0"/>
          </a:p>
        </p:txBody>
      </p:sp>
    </p:spTree>
    <p:extLst>
      <p:ext uri="{BB962C8B-B14F-4D97-AF65-F5344CB8AC3E}">
        <p14:creationId xmlns:p14="http://schemas.microsoft.com/office/powerpoint/2010/main" val="17615373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Decision Tree</a:t>
            </a:r>
            <a:endParaRPr lang="en-US" dirty="0"/>
          </a:p>
        </p:txBody>
      </p:sp>
      <p:sp>
        <p:nvSpPr>
          <p:cNvPr id="3" name="Content Placeholder 2"/>
          <p:cNvSpPr>
            <a:spLocks noGrp="1"/>
          </p:cNvSpPr>
          <p:nvPr>
            <p:ph idx="1"/>
          </p:nvPr>
        </p:nvSpPr>
        <p:spPr>
          <a:xfrm>
            <a:off x="838200" y="1825625"/>
            <a:ext cx="7399528" cy="4351338"/>
          </a:xfrm>
        </p:spPr>
        <p:txBody>
          <a:bodyPr/>
          <a:lstStyle/>
          <a:p>
            <a:r>
              <a:rPr lang="en-US" dirty="0" smtClean="0"/>
              <a:t>Decision tree uses tree-like </a:t>
            </a:r>
            <a:r>
              <a:rPr lang="en-US" dirty="0"/>
              <a:t>model of </a:t>
            </a:r>
            <a:r>
              <a:rPr lang="en-US" dirty="0" smtClean="0"/>
              <a:t>decisions</a:t>
            </a:r>
          </a:p>
          <a:p>
            <a:pPr lvl="1"/>
            <a:r>
              <a:rPr lang="en-US" dirty="0" smtClean="0"/>
              <a:t>It visually represents decisions</a:t>
            </a:r>
          </a:p>
          <a:p>
            <a:pPr lvl="1"/>
            <a:r>
              <a:rPr lang="en-US" dirty="0" smtClean="0"/>
              <a:t>It does not transform features and is easy to explain</a:t>
            </a:r>
          </a:p>
          <a:p>
            <a:r>
              <a:rPr lang="en-US" dirty="0" smtClean="0"/>
              <a:t>It uses a recursive binary splitting to greedily choose the best split based on cost</a:t>
            </a:r>
          </a:p>
          <a:p>
            <a:pPr lvl="1"/>
            <a:r>
              <a:rPr lang="en-US" dirty="0" smtClean="0"/>
              <a:t>Gini index: a measure of purity, total variance across K classes</a:t>
            </a:r>
          </a:p>
          <a:p>
            <a:pPr lvl="1"/>
            <a:r>
              <a:rPr lang="en-US" dirty="0" smtClean="0"/>
              <a:t>Entropy: a small value indicate the node is pure</a:t>
            </a:r>
          </a:p>
          <a:p>
            <a:r>
              <a:rPr lang="en-US" dirty="0" smtClean="0"/>
              <a:t>Use pruning to trade off the subtree complexity and the fitting to training data</a:t>
            </a:r>
          </a:p>
          <a:p>
            <a:pPr lvl="1"/>
            <a:endParaRPr lang="en-US" dirty="0" smtClean="0"/>
          </a:p>
          <a:p>
            <a:endParaRPr lang="en-US" dirty="0" smtClean="0"/>
          </a:p>
        </p:txBody>
      </p:sp>
      <p:pic>
        <p:nvPicPr>
          <p:cNvPr id="4" name="Picture 3"/>
          <p:cNvPicPr>
            <a:picLocks noChangeAspect="1"/>
          </p:cNvPicPr>
          <p:nvPr/>
        </p:nvPicPr>
        <p:blipFill>
          <a:blip r:embed="rId2"/>
          <a:stretch>
            <a:fillRect/>
          </a:stretch>
        </p:blipFill>
        <p:spPr>
          <a:xfrm>
            <a:off x="8429752" y="1825625"/>
            <a:ext cx="3251200" cy="2501900"/>
          </a:xfrm>
          <a:prstGeom prst="rect">
            <a:avLst/>
          </a:prstGeom>
        </p:spPr>
      </p:pic>
    </p:spTree>
    <p:extLst>
      <p:ext uri="{BB962C8B-B14F-4D97-AF65-F5344CB8AC3E}">
        <p14:creationId xmlns:p14="http://schemas.microsoft.com/office/powerpoint/2010/main" val="5320180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of Decision tree</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2513648"/>
            <a:ext cx="10515600" cy="2889158"/>
          </a:xfrm>
        </p:spPr>
      </p:pic>
      <p:sp>
        <p:nvSpPr>
          <p:cNvPr id="5" name="TextBox 4"/>
          <p:cNvSpPr txBox="1"/>
          <p:nvPr/>
        </p:nvSpPr>
        <p:spPr>
          <a:xfrm>
            <a:off x="463296" y="1517904"/>
            <a:ext cx="10890504" cy="830997"/>
          </a:xfrm>
          <a:prstGeom prst="rect">
            <a:avLst/>
          </a:prstGeom>
          <a:noFill/>
        </p:spPr>
        <p:txBody>
          <a:bodyPr wrap="square" rtlCol="0">
            <a:spAutoFit/>
          </a:bodyPr>
          <a:lstStyle/>
          <a:p>
            <a:pPr marL="342900" indent="-342900">
              <a:buFont typeface="Arial" charset="0"/>
              <a:buChar char="•"/>
            </a:pPr>
            <a:r>
              <a:rPr lang="en-US" sz="2400" dirty="0" smtClean="0"/>
              <a:t>Depth, bins size and </a:t>
            </a:r>
            <a:r>
              <a:rPr lang="en-US" sz="2400" dirty="0" err="1" smtClean="0"/>
              <a:t>minInstancesPerNode</a:t>
            </a:r>
            <a:r>
              <a:rPr lang="en-US" sz="2400" dirty="0" smtClean="0"/>
              <a:t> can be tuned for exploring the impact on accuracy of learned classifier.</a:t>
            </a:r>
            <a:endParaRPr lang="en-US" sz="2400" dirty="0"/>
          </a:p>
        </p:txBody>
      </p:sp>
    </p:spTree>
    <p:extLst>
      <p:ext uri="{BB962C8B-B14F-4D97-AF65-F5344CB8AC3E}">
        <p14:creationId xmlns:p14="http://schemas.microsoft.com/office/powerpoint/2010/main" val="12219861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6938" y="-92075"/>
            <a:ext cx="10515600" cy="1325563"/>
          </a:xfrm>
        </p:spPr>
        <p:txBody>
          <a:bodyPr/>
          <a:lstStyle/>
          <a:p>
            <a:r>
              <a:rPr lang="en-US" dirty="0" smtClean="0"/>
              <a:t>Learned tree</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4512" y="1414144"/>
            <a:ext cx="4990226" cy="5178679"/>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74536" y="1558660"/>
            <a:ext cx="4241799" cy="4726315"/>
          </a:xfrm>
          <a:prstGeom prst="rect">
            <a:avLst/>
          </a:prstGeom>
        </p:spPr>
      </p:pic>
    </p:spTree>
    <p:extLst>
      <p:ext uri="{BB962C8B-B14F-4D97-AF65-F5344CB8AC3E}">
        <p14:creationId xmlns:p14="http://schemas.microsoft.com/office/powerpoint/2010/main" val="4447562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 Analysis of learned tree</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Feature 22,: </a:t>
            </a:r>
            <a:r>
              <a:rPr lang="en-US" dirty="0"/>
              <a:t>number of connections to the same host as the current connection in the past two </a:t>
            </a:r>
            <a:r>
              <a:rPr lang="en-US" dirty="0" smtClean="0"/>
              <a:t>seconds</a:t>
            </a:r>
          </a:p>
          <a:p>
            <a:pPr lvl="1"/>
            <a:r>
              <a:rPr lang="en-US" dirty="0" smtClean="0">
                <a:solidFill>
                  <a:schemeClr val="accent6">
                    <a:lumMod val="75000"/>
                  </a:schemeClr>
                </a:solidFill>
              </a:rPr>
              <a:t>Most normal users have few number of connections</a:t>
            </a:r>
          </a:p>
          <a:p>
            <a:r>
              <a:rPr lang="en-US" dirty="0" smtClean="0"/>
              <a:t>Feature 5, land: </a:t>
            </a:r>
            <a:r>
              <a:rPr lang="en-US" dirty="0"/>
              <a:t>1 if connection is from/to the same host/port; 0 </a:t>
            </a:r>
            <a:r>
              <a:rPr lang="en-US" dirty="0" smtClean="0"/>
              <a:t>otherwise</a:t>
            </a:r>
          </a:p>
          <a:p>
            <a:pPr lvl="1"/>
            <a:r>
              <a:rPr lang="en-US" dirty="0" smtClean="0">
                <a:solidFill>
                  <a:schemeClr val="accent6">
                    <a:lumMod val="75000"/>
                  </a:schemeClr>
                </a:solidFill>
              </a:rPr>
              <a:t>Most user land from the same host and to the same port</a:t>
            </a:r>
          </a:p>
          <a:p>
            <a:r>
              <a:rPr lang="en-US" dirty="0" smtClean="0"/>
              <a:t>Feature 11, logged_in:</a:t>
            </a:r>
            <a:r>
              <a:rPr lang="en-US" dirty="0"/>
              <a:t>1 if successfully logged in; 0 otherwise </a:t>
            </a:r>
            <a:endParaRPr lang="en-US" dirty="0" smtClean="0"/>
          </a:p>
          <a:p>
            <a:pPr lvl="1"/>
            <a:r>
              <a:rPr lang="en-US" dirty="0" smtClean="0">
                <a:solidFill>
                  <a:schemeClr val="accent6">
                    <a:lumMod val="75000"/>
                  </a:schemeClr>
                </a:solidFill>
              </a:rPr>
              <a:t>Most user can logged in successfully</a:t>
            </a:r>
          </a:p>
          <a:p>
            <a:r>
              <a:rPr lang="en-US" dirty="0" smtClean="0"/>
              <a:t>Feature 2,service:</a:t>
            </a:r>
            <a:r>
              <a:rPr lang="en-US" dirty="0"/>
              <a:t>network service on the destination, e.g., http, telnet, etc</a:t>
            </a:r>
            <a:r>
              <a:rPr lang="en-US" dirty="0" smtClean="0"/>
              <a:t>.</a:t>
            </a:r>
          </a:p>
          <a:p>
            <a:pPr lvl="1"/>
            <a:r>
              <a:rPr lang="en-US" dirty="0" smtClean="0">
                <a:solidFill>
                  <a:schemeClr val="accent6">
                    <a:lumMod val="75000"/>
                  </a:schemeClr>
                </a:solidFill>
              </a:rPr>
              <a:t>Not a </a:t>
            </a:r>
            <a:r>
              <a:rPr lang="en-US" dirty="0" err="1" smtClean="0">
                <a:solidFill>
                  <a:schemeClr val="accent6">
                    <a:lumMod val="75000"/>
                  </a:schemeClr>
                </a:solidFill>
              </a:rPr>
              <a:t>urp_i</a:t>
            </a:r>
            <a:endParaRPr lang="en-US" dirty="0" smtClean="0">
              <a:solidFill>
                <a:schemeClr val="accent6">
                  <a:lumMod val="75000"/>
                </a:schemeClr>
              </a:solidFill>
            </a:endParaRPr>
          </a:p>
          <a:p>
            <a:r>
              <a:rPr lang="en-US" dirty="0" smtClean="0"/>
              <a:t>Feature 9, </a:t>
            </a:r>
            <a:r>
              <a:rPr lang="en-US" dirty="0" err="1" smtClean="0"/>
              <a:t>hot:</a:t>
            </a:r>
            <a:r>
              <a:rPr lang="en-US" dirty="0" err="1"/>
              <a:t>number</a:t>
            </a:r>
            <a:r>
              <a:rPr lang="en-US" dirty="0"/>
              <a:t> of ``hot'' indicators</a:t>
            </a:r>
            <a:endParaRPr lang="en-US" dirty="0" smtClean="0"/>
          </a:p>
          <a:p>
            <a:r>
              <a:rPr lang="en-US" dirty="0" smtClean="0"/>
              <a:t>Feature 4,src_byte:</a:t>
            </a:r>
            <a:r>
              <a:rPr lang="en-US" dirty="0"/>
              <a:t>number of data bytes from source to </a:t>
            </a:r>
            <a:r>
              <a:rPr lang="en-US" dirty="0" smtClean="0"/>
              <a:t>destination</a:t>
            </a:r>
          </a:p>
          <a:p>
            <a:pPr lvl="1"/>
            <a:r>
              <a:rPr lang="en-US" dirty="0" smtClean="0">
                <a:solidFill>
                  <a:schemeClr val="accent6">
                    <a:lumMod val="75000"/>
                  </a:schemeClr>
                </a:solidFill>
              </a:rPr>
              <a:t>Interesting to learn that hot indicators between 0-28 and </a:t>
            </a:r>
            <a:r>
              <a:rPr lang="en-US" dirty="0" err="1" smtClean="0">
                <a:solidFill>
                  <a:schemeClr val="accent6">
                    <a:lumMod val="75000"/>
                  </a:schemeClr>
                </a:solidFill>
              </a:rPr>
              <a:t>src_byte</a:t>
            </a:r>
            <a:r>
              <a:rPr lang="en-US" dirty="0" smtClean="0">
                <a:solidFill>
                  <a:schemeClr val="accent6">
                    <a:lumMod val="75000"/>
                  </a:schemeClr>
                </a:solidFill>
              </a:rPr>
              <a:t> </a:t>
            </a:r>
            <a:r>
              <a:rPr lang="en-US" dirty="0">
                <a:solidFill>
                  <a:schemeClr val="accent6">
                    <a:lumMod val="75000"/>
                  </a:schemeClr>
                </a:solidFill>
              </a:rPr>
              <a:t> </a:t>
            </a:r>
            <a:r>
              <a:rPr lang="en-US" dirty="0" smtClean="0">
                <a:solidFill>
                  <a:schemeClr val="accent6">
                    <a:lumMod val="75000"/>
                  </a:schemeClr>
                </a:solidFill>
              </a:rPr>
              <a:t>&gt;1104 can potentially be attack.</a:t>
            </a:r>
            <a:endParaRPr lang="en-US" dirty="0">
              <a:solidFill>
                <a:schemeClr val="accent6">
                  <a:lumMod val="75000"/>
                </a:schemeClr>
              </a:solidFill>
            </a:endParaRPr>
          </a:p>
          <a:p>
            <a:pPr lvl="1"/>
            <a:endParaRPr lang="en-US" dirty="0" smtClean="0"/>
          </a:p>
          <a:p>
            <a:endParaRPr lang="en-US" dirty="0" smtClean="0"/>
          </a:p>
          <a:p>
            <a:endParaRPr lang="en-US" dirty="0"/>
          </a:p>
        </p:txBody>
      </p:sp>
    </p:spTree>
    <p:extLst>
      <p:ext uri="{BB962C8B-B14F-4D97-AF65-F5344CB8AC3E}">
        <p14:creationId xmlns:p14="http://schemas.microsoft.com/office/powerpoint/2010/main" val="17489737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82829"/>
            <a:ext cx="10515600" cy="1325563"/>
          </a:xfrm>
        </p:spPr>
        <p:txBody>
          <a:bodyPr/>
          <a:lstStyle/>
          <a:p>
            <a:r>
              <a:rPr lang="en-US" dirty="0" smtClean="0"/>
              <a:t>Impact of depth of tree</a:t>
            </a:r>
            <a:endParaRPr lang="en-US" dirty="0"/>
          </a:p>
        </p:txBody>
      </p:sp>
      <p:graphicFrame>
        <p:nvGraphicFramePr>
          <p:cNvPr id="4" name="Chart 3"/>
          <p:cNvGraphicFramePr>
            <a:graphicFrameLocks/>
          </p:cNvGraphicFramePr>
          <p:nvPr>
            <p:extLst>
              <p:ext uri="{D42A27DB-BD31-4B8C-83A1-F6EECF244321}">
                <p14:modId xmlns:p14="http://schemas.microsoft.com/office/powerpoint/2010/main" val="2050284298"/>
              </p:ext>
            </p:extLst>
          </p:nvPr>
        </p:nvGraphicFramePr>
        <p:xfrm>
          <a:off x="3512566" y="1407223"/>
          <a:ext cx="4965700" cy="3862387"/>
        </p:xfrm>
        <a:graphic>
          <a:graphicData uri="http://schemas.openxmlformats.org/drawingml/2006/chart">
            <c:chart xmlns:c="http://schemas.openxmlformats.org/drawingml/2006/chart" xmlns:r="http://schemas.openxmlformats.org/officeDocument/2006/relationships" r:id="rId2"/>
          </a:graphicData>
        </a:graphic>
      </p:graphicFrame>
      <p:sp>
        <p:nvSpPr>
          <p:cNvPr id="5" name="TextBox 4"/>
          <p:cNvSpPr txBox="1"/>
          <p:nvPr/>
        </p:nvSpPr>
        <p:spPr>
          <a:xfrm>
            <a:off x="1197864" y="5380863"/>
            <a:ext cx="9964394" cy="646331"/>
          </a:xfrm>
          <a:prstGeom prst="rect">
            <a:avLst/>
          </a:prstGeom>
          <a:noFill/>
        </p:spPr>
        <p:txBody>
          <a:bodyPr wrap="none" rtlCol="0">
            <a:spAutoFit/>
          </a:bodyPr>
          <a:lstStyle/>
          <a:p>
            <a:r>
              <a:rPr lang="en-US" dirty="0" smtClean="0"/>
              <a:t>Increasing the tree depth helps slightly improve recall. It flattens out when tree depth is greater than 12.</a:t>
            </a:r>
          </a:p>
          <a:p>
            <a:r>
              <a:rPr lang="en-US" dirty="0" smtClean="0"/>
              <a:t>Increasing the tree depth also increase the training time and the complexity of the tree.</a:t>
            </a:r>
            <a:endParaRPr lang="en-US" dirty="0"/>
          </a:p>
        </p:txBody>
      </p:sp>
    </p:spTree>
    <p:extLst>
      <p:ext uri="{BB962C8B-B14F-4D97-AF65-F5344CB8AC3E}">
        <p14:creationId xmlns:p14="http://schemas.microsoft.com/office/powerpoint/2010/main" val="20895302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Kmeans</a:t>
            </a:r>
            <a:endParaRPr lang="en-US" dirty="0"/>
          </a:p>
        </p:txBody>
      </p:sp>
      <p:sp>
        <p:nvSpPr>
          <p:cNvPr id="3" name="Content Placeholder 2"/>
          <p:cNvSpPr>
            <a:spLocks noGrp="1"/>
          </p:cNvSpPr>
          <p:nvPr>
            <p:ph idx="1"/>
          </p:nvPr>
        </p:nvSpPr>
        <p:spPr>
          <a:xfrm>
            <a:off x="774192" y="1505188"/>
            <a:ext cx="10515600" cy="4351338"/>
          </a:xfrm>
        </p:spPr>
        <p:txBody>
          <a:bodyPr/>
          <a:lstStyle/>
          <a:p>
            <a:r>
              <a:rPr lang="en-US" dirty="0" smtClean="0"/>
              <a:t>A unsupervised clustering algorithm aiming to identify natural groups of data</a:t>
            </a:r>
          </a:p>
          <a:p>
            <a:pPr lvl="1"/>
            <a:r>
              <a:rPr lang="en-US" dirty="0" smtClean="0"/>
              <a:t>It can be used to detect the anomalies that are not seen before</a:t>
            </a:r>
          </a:p>
          <a:p>
            <a:pPr lvl="1"/>
            <a:endParaRPr lang="en-US" dirty="0"/>
          </a:p>
          <a:p>
            <a:r>
              <a:rPr lang="en-US" dirty="0" smtClean="0"/>
              <a:t>Algorithm</a:t>
            </a:r>
            <a:endParaRPr lang="en-US" dirty="0"/>
          </a:p>
        </p:txBody>
      </p:sp>
      <p:pic>
        <p:nvPicPr>
          <p:cNvPr id="4" name="Picture 3"/>
          <p:cNvPicPr>
            <a:picLocks noChangeAspect="1"/>
          </p:cNvPicPr>
          <p:nvPr/>
        </p:nvPicPr>
        <p:blipFill>
          <a:blip r:embed="rId12"/>
          <a:stretch>
            <a:fillRect/>
          </a:stretch>
        </p:blipFill>
        <p:spPr>
          <a:xfrm>
            <a:off x="8468550" y="2823790"/>
            <a:ext cx="3302000" cy="2463800"/>
          </a:xfrm>
          <a:prstGeom prst="rect">
            <a:avLst/>
          </a:prstGeom>
        </p:spPr>
      </p:pic>
      <p:sp>
        <p:nvSpPr>
          <p:cNvPr id="5" name="TextBox 4"/>
          <p:cNvSpPr txBox="1"/>
          <p:nvPr/>
        </p:nvSpPr>
        <p:spPr>
          <a:xfrm>
            <a:off x="838146" y="3650669"/>
            <a:ext cx="8305800" cy="461665"/>
          </a:xfrm>
          <a:prstGeom prst="rect">
            <a:avLst/>
          </a:prstGeom>
          <a:noFill/>
        </p:spPr>
        <p:txBody>
          <a:bodyPr wrap="square" rtlCol="0">
            <a:spAutoFit/>
          </a:bodyPr>
          <a:lstStyle/>
          <a:p>
            <a:r>
              <a:rPr lang="en-US" sz="2400" dirty="0" smtClean="0"/>
              <a:t>Randomly initialize      cluster centroids</a:t>
            </a:r>
          </a:p>
        </p:txBody>
      </p:sp>
      <p:pic>
        <p:nvPicPr>
          <p:cNvPr id="7" name="Picture 6"/>
          <p:cNvPicPr>
            <a:picLocks noChangeAspect="1"/>
          </p:cNvPicPr>
          <p:nvPr>
            <p:custDataLst>
              <p:tags r:id="rId1"/>
            </p:custDataLst>
          </p:nvPr>
        </p:nvPicPr>
        <p:blipFill>
          <a:blip r:embed="rId13" cstate="print">
            <a:extLst>
              <a:ext uri="{28A0092B-C50C-407E-A947-70E740481C1C}">
                <a14:useLocalDpi xmlns:a14="http://schemas.microsoft.com/office/drawing/2010/main" val="0"/>
              </a:ext>
            </a:extLst>
          </a:blip>
          <a:stretch>
            <a:fillRect/>
          </a:stretch>
        </p:blipFill>
        <p:spPr>
          <a:xfrm>
            <a:off x="3316145" y="3807294"/>
            <a:ext cx="236791" cy="190690"/>
          </a:xfrm>
          <a:prstGeom prst="rect">
            <a:avLst/>
          </a:prstGeom>
        </p:spPr>
      </p:pic>
      <p:sp>
        <p:nvSpPr>
          <p:cNvPr id="8" name="TextBox 7"/>
          <p:cNvSpPr txBox="1"/>
          <p:nvPr/>
        </p:nvSpPr>
        <p:spPr>
          <a:xfrm>
            <a:off x="848814" y="3969552"/>
            <a:ext cx="8305800" cy="2677656"/>
          </a:xfrm>
          <a:prstGeom prst="rect">
            <a:avLst/>
          </a:prstGeom>
          <a:noFill/>
        </p:spPr>
        <p:txBody>
          <a:bodyPr wrap="square" rtlCol="0">
            <a:spAutoFit/>
          </a:bodyPr>
          <a:lstStyle/>
          <a:p>
            <a:r>
              <a:rPr lang="en-US" sz="2400" dirty="0" smtClean="0">
                <a:latin typeface="+mj-lt"/>
                <a:cs typeface="Courier New" pitchFamily="49" charset="0"/>
              </a:rPr>
              <a:t>Repeat {</a:t>
            </a:r>
          </a:p>
          <a:p>
            <a:r>
              <a:rPr lang="en-US" sz="2400" dirty="0">
                <a:latin typeface="+mj-lt"/>
                <a:cs typeface="Courier New" pitchFamily="49" charset="0"/>
              </a:rPr>
              <a:t>	</a:t>
            </a:r>
            <a:r>
              <a:rPr lang="en-US" sz="2400" dirty="0" smtClean="0">
                <a:latin typeface="+mj-lt"/>
                <a:cs typeface="Courier New" pitchFamily="49" charset="0"/>
              </a:rPr>
              <a:t>for </a:t>
            </a:r>
            <a:r>
              <a:rPr lang="en-US" sz="2400" dirty="0">
                <a:latin typeface="+mj-lt"/>
                <a:cs typeface="Courier New" pitchFamily="49" charset="0"/>
              </a:rPr>
              <a:t> </a:t>
            </a:r>
            <a:r>
              <a:rPr lang="en-US" sz="2400" dirty="0" smtClean="0">
                <a:latin typeface="+mj-lt"/>
                <a:cs typeface="Courier New" pitchFamily="49" charset="0"/>
              </a:rPr>
              <a:t> = 1 to </a:t>
            </a:r>
          </a:p>
          <a:p>
            <a:r>
              <a:rPr lang="en-US" sz="2400" dirty="0">
                <a:latin typeface="+mj-lt"/>
                <a:cs typeface="Courier New" pitchFamily="49" charset="0"/>
              </a:rPr>
              <a:t>	</a:t>
            </a:r>
            <a:r>
              <a:rPr lang="en-US" sz="2400" dirty="0" smtClean="0">
                <a:latin typeface="+mj-lt"/>
                <a:cs typeface="Courier New" pitchFamily="49" charset="0"/>
              </a:rPr>
              <a:t>	:= </a:t>
            </a:r>
            <a:r>
              <a:rPr lang="en-US" sz="2400" dirty="0"/>
              <a:t>index (from 1 to </a:t>
            </a:r>
            <a:r>
              <a:rPr lang="en-US" sz="2400" dirty="0" smtClean="0"/>
              <a:t>    ) </a:t>
            </a:r>
            <a:r>
              <a:rPr lang="en-US" sz="2400" dirty="0"/>
              <a:t>of cluster centroid </a:t>
            </a:r>
          </a:p>
          <a:p>
            <a:r>
              <a:rPr lang="en-US" sz="2400" dirty="0" smtClean="0"/>
              <a:t>		    closest </a:t>
            </a:r>
            <a:r>
              <a:rPr lang="en-US" sz="2400" dirty="0"/>
              <a:t>to </a:t>
            </a:r>
            <a:endParaRPr lang="en-US" sz="3600" dirty="0" smtClean="0">
              <a:latin typeface="+mj-lt"/>
              <a:cs typeface="Courier New" pitchFamily="49" charset="0"/>
            </a:endParaRPr>
          </a:p>
          <a:p>
            <a:r>
              <a:rPr lang="en-US" sz="2400" dirty="0" smtClean="0">
                <a:latin typeface="+mj-lt"/>
                <a:cs typeface="Courier New" pitchFamily="49" charset="0"/>
              </a:rPr>
              <a:t>	for    = 1 to </a:t>
            </a:r>
          </a:p>
          <a:p>
            <a:r>
              <a:rPr lang="en-US" sz="2400" dirty="0">
                <a:latin typeface="+mj-lt"/>
                <a:cs typeface="Courier New" pitchFamily="49" charset="0"/>
              </a:rPr>
              <a:t>	</a:t>
            </a:r>
            <a:r>
              <a:rPr lang="en-US" sz="2400" dirty="0" smtClean="0">
                <a:latin typeface="+mj-lt"/>
                <a:cs typeface="Courier New" pitchFamily="49" charset="0"/>
              </a:rPr>
              <a:t>	:= </a:t>
            </a:r>
            <a:r>
              <a:rPr lang="en-US" sz="2400" dirty="0"/>
              <a:t>average (mean) of points assigned to </a:t>
            </a:r>
            <a:r>
              <a:rPr lang="en-US" sz="2400" dirty="0" smtClean="0"/>
              <a:t>cluster</a:t>
            </a:r>
            <a:r>
              <a:rPr lang="en-US" sz="2400" dirty="0">
                <a:latin typeface="+mj-lt"/>
                <a:cs typeface="Courier New" pitchFamily="49" charset="0"/>
              </a:rPr>
              <a:t>	</a:t>
            </a:r>
            <a:r>
              <a:rPr lang="en-US" sz="2400" dirty="0" smtClean="0">
                <a:latin typeface="+mj-lt"/>
                <a:cs typeface="Courier New" pitchFamily="49" charset="0"/>
              </a:rPr>
              <a:t>}</a:t>
            </a:r>
            <a:endParaRPr lang="en-US" sz="2400" dirty="0" smtClean="0">
              <a:latin typeface="+mj-lt"/>
              <a:cs typeface="Courier New" pitchFamily="49" charset="0"/>
            </a:endParaRPr>
          </a:p>
        </p:txBody>
      </p:sp>
      <p:pic>
        <p:nvPicPr>
          <p:cNvPr id="9" name="Picture 8"/>
          <p:cNvPicPr>
            <a:picLocks noChangeAspect="1"/>
          </p:cNvPicPr>
          <p:nvPr>
            <p:custDataLst>
              <p:tags r:id="rId2"/>
            </p:custDataLst>
          </p:nvPr>
        </p:nvPicPr>
        <p:blipFill>
          <a:blip r:embed="rId14" cstate="print">
            <a:extLst>
              <a:ext uri="{28A0092B-C50C-407E-A947-70E740481C1C}">
                <a14:useLocalDpi xmlns:a14="http://schemas.microsoft.com/office/drawing/2010/main" val="0"/>
              </a:ext>
            </a:extLst>
          </a:blip>
          <a:stretch>
            <a:fillRect/>
          </a:stretch>
        </p:blipFill>
        <p:spPr>
          <a:xfrm>
            <a:off x="2242058" y="4757492"/>
            <a:ext cx="374904" cy="276606"/>
          </a:xfrm>
          <a:prstGeom prst="rect">
            <a:avLst/>
          </a:prstGeom>
        </p:spPr>
      </p:pic>
      <p:pic>
        <p:nvPicPr>
          <p:cNvPr id="10" name="Picture 9"/>
          <p:cNvPicPr>
            <a:picLocks noChangeAspect="1"/>
          </p:cNvPicPr>
          <p:nvPr>
            <p:custDataLst>
              <p:tags r:id="rId3"/>
            </p:custDataLst>
          </p:nvPr>
        </p:nvPicPr>
        <p:blipFill>
          <a:blip r:embed="rId15" cstate="print">
            <a:extLst>
              <a:ext uri="{28A0092B-C50C-407E-A947-70E740481C1C}">
                <a14:useLocalDpi xmlns:a14="http://schemas.microsoft.com/office/drawing/2010/main" val="0"/>
              </a:ext>
            </a:extLst>
          </a:blip>
          <a:stretch>
            <a:fillRect/>
          </a:stretch>
        </p:blipFill>
        <p:spPr>
          <a:xfrm>
            <a:off x="2319782" y="5970677"/>
            <a:ext cx="297180" cy="201168"/>
          </a:xfrm>
          <a:prstGeom prst="rect">
            <a:avLst/>
          </a:prstGeom>
        </p:spPr>
      </p:pic>
      <p:pic>
        <p:nvPicPr>
          <p:cNvPr id="11" name="Picture 10"/>
          <p:cNvPicPr>
            <a:picLocks noChangeAspect="1"/>
          </p:cNvPicPr>
          <p:nvPr>
            <p:custDataLst>
              <p:tags r:id="rId4"/>
            </p:custDataLst>
          </p:nvPr>
        </p:nvPicPr>
        <p:blipFill>
          <a:blip r:embed="rId16" cstate="print">
            <a:extLst>
              <a:ext uri="{28A0092B-C50C-407E-A947-70E740481C1C}">
                <a14:useLocalDpi xmlns:a14="http://schemas.microsoft.com/office/drawing/2010/main" val="0"/>
              </a:ext>
            </a:extLst>
          </a:blip>
          <a:stretch>
            <a:fillRect/>
          </a:stretch>
        </p:blipFill>
        <p:spPr>
          <a:xfrm>
            <a:off x="3188463" y="4533535"/>
            <a:ext cx="230505" cy="125730"/>
          </a:xfrm>
          <a:prstGeom prst="rect">
            <a:avLst/>
          </a:prstGeom>
        </p:spPr>
      </p:pic>
      <p:pic>
        <p:nvPicPr>
          <p:cNvPr id="12" name="Picture 11"/>
          <p:cNvPicPr>
            <a:picLocks noChangeAspect="1"/>
          </p:cNvPicPr>
          <p:nvPr>
            <p:custDataLst>
              <p:tags r:id="rId5"/>
            </p:custDataLst>
          </p:nvPr>
        </p:nvPicPr>
        <p:blipFill>
          <a:blip r:embed="rId17" cstate="print">
            <a:extLst>
              <a:ext uri="{28A0092B-C50C-407E-A947-70E740481C1C}">
                <a14:useLocalDpi xmlns:a14="http://schemas.microsoft.com/office/drawing/2010/main" val="0"/>
              </a:ext>
            </a:extLst>
          </a:blip>
          <a:stretch>
            <a:fillRect/>
          </a:stretch>
        </p:blipFill>
        <p:spPr>
          <a:xfrm>
            <a:off x="2269786" y="5561013"/>
            <a:ext cx="127825" cy="196977"/>
          </a:xfrm>
          <a:prstGeom prst="rect">
            <a:avLst/>
          </a:prstGeom>
        </p:spPr>
      </p:pic>
      <p:pic>
        <p:nvPicPr>
          <p:cNvPr id="13" name="Picture 12"/>
          <p:cNvPicPr>
            <a:picLocks noChangeAspect="1"/>
          </p:cNvPicPr>
          <p:nvPr>
            <p:custDataLst>
              <p:tags r:id="rId6"/>
            </p:custDataLst>
          </p:nvPr>
        </p:nvPicPr>
        <p:blipFill>
          <a:blip r:embed="rId18" cstate="print">
            <a:extLst>
              <a:ext uri="{28A0092B-C50C-407E-A947-70E740481C1C}">
                <a14:useLocalDpi xmlns:a14="http://schemas.microsoft.com/office/drawing/2010/main" val="0"/>
              </a:ext>
            </a:extLst>
          </a:blip>
          <a:stretch>
            <a:fillRect/>
          </a:stretch>
        </p:blipFill>
        <p:spPr>
          <a:xfrm>
            <a:off x="2279526" y="4478726"/>
            <a:ext cx="75438" cy="188595"/>
          </a:xfrm>
          <a:prstGeom prst="rect">
            <a:avLst/>
          </a:prstGeom>
        </p:spPr>
      </p:pic>
      <p:pic>
        <p:nvPicPr>
          <p:cNvPr id="14" name="Picture 13"/>
          <p:cNvPicPr>
            <a:picLocks noChangeAspect="1"/>
          </p:cNvPicPr>
          <p:nvPr>
            <p:custDataLst>
              <p:tags r:id="rId7"/>
            </p:custDataLst>
          </p:nvPr>
        </p:nvPicPr>
        <p:blipFill>
          <a:blip r:embed="rId19" cstate="print">
            <a:extLst>
              <a:ext uri="{28A0092B-C50C-407E-A947-70E740481C1C}">
                <a14:useLocalDpi xmlns:a14="http://schemas.microsoft.com/office/drawing/2010/main" val="0"/>
              </a:ext>
            </a:extLst>
          </a:blip>
          <a:stretch>
            <a:fillRect/>
          </a:stretch>
        </p:blipFill>
        <p:spPr>
          <a:xfrm>
            <a:off x="4307246" y="5120110"/>
            <a:ext cx="420624" cy="276606"/>
          </a:xfrm>
          <a:prstGeom prst="rect">
            <a:avLst/>
          </a:prstGeom>
        </p:spPr>
      </p:pic>
      <p:pic>
        <p:nvPicPr>
          <p:cNvPr id="15" name="Picture 14"/>
          <p:cNvPicPr>
            <a:picLocks noChangeAspect="1"/>
          </p:cNvPicPr>
          <p:nvPr>
            <p:custDataLst>
              <p:tags r:id="rId8"/>
            </p:custDataLst>
          </p:nvPr>
        </p:nvPicPr>
        <p:blipFill>
          <a:blip r:embed="rId13" cstate="print">
            <a:extLst>
              <a:ext uri="{28A0092B-C50C-407E-A947-70E740481C1C}">
                <a14:useLocalDpi xmlns:a14="http://schemas.microsoft.com/office/drawing/2010/main" val="0"/>
              </a:ext>
            </a:extLst>
          </a:blip>
          <a:stretch>
            <a:fillRect/>
          </a:stretch>
        </p:blipFill>
        <p:spPr>
          <a:xfrm>
            <a:off x="5122816" y="4843408"/>
            <a:ext cx="236791" cy="190690"/>
          </a:xfrm>
          <a:prstGeom prst="rect">
            <a:avLst/>
          </a:prstGeom>
        </p:spPr>
      </p:pic>
      <p:pic>
        <p:nvPicPr>
          <p:cNvPr id="16" name="Picture 15"/>
          <p:cNvPicPr>
            <a:picLocks noChangeAspect="1"/>
          </p:cNvPicPr>
          <p:nvPr>
            <p:custDataLst>
              <p:tags r:id="rId9"/>
            </p:custDataLst>
          </p:nvPr>
        </p:nvPicPr>
        <p:blipFill>
          <a:blip r:embed="rId13" cstate="print">
            <a:extLst>
              <a:ext uri="{28A0092B-C50C-407E-A947-70E740481C1C}">
                <a14:useLocalDpi xmlns:a14="http://schemas.microsoft.com/office/drawing/2010/main" val="0"/>
              </a:ext>
            </a:extLst>
          </a:blip>
          <a:stretch>
            <a:fillRect/>
          </a:stretch>
        </p:blipFill>
        <p:spPr>
          <a:xfrm>
            <a:off x="3271378" y="5591222"/>
            <a:ext cx="236791" cy="190690"/>
          </a:xfrm>
          <a:prstGeom prst="rect">
            <a:avLst/>
          </a:prstGeom>
        </p:spPr>
      </p:pic>
      <p:pic>
        <p:nvPicPr>
          <p:cNvPr id="17" name="Picture 16"/>
          <p:cNvPicPr>
            <a:picLocks noChangeAspect="1"/>
          </p:cNvPicPr>
          <p:nvPr>
            <p:custDataLst>
              <p:tags r:id="rId10"/>
            </p:custDataLst>
          </p:nvPr>
        </p:nvPicPr>
        <p:blipFill>
          <a:blip r:embed="rId20" cstate="print">
            <a:extLst>
              <a:ext uri="{28A0092B-C50C-407E-A947-70E740481C1C}">
                <a14:useLocalDpi xmlns:a14="http://schemas.microsoft.com/office/drawing/2010/main" val="0"/>
              </a:ext>
            </a:extLst>
          </a:blip>
          <a:stretch>
            <a:fillRect/>
          </a:stretch>
        </p:blipFill>
        <p:spPr>
          <a:xfrm>
            <a:off x="5812218" y="3772682"/>
            <a:ext cx="2592324" cy="274320"/>
          </a:xfrm>
          <a:prstGeom prst="rect">
            <a:avLst/>
          </a:prstGeom>
        </p:spPr>
      </p:pic>
    </p:spTree>
    <p:extLst>
      <p:ext uri="{BB962C8B-B14F-4D97-AF65-F5344CB8AC3E}">
        <p14:creationId xmlns:p14="http://schemas.microsoft.com/office/powerpoint/2010/main" val="8860235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KDDCup99 challenge</a:t>
            </a:r>
            <a:endParaRPr lang="en-US" dirty="0"/>
          </a:p>
        </p:txBody>
      </p:sp>
      <p:sp>
        <p:nvSpPr>
          <p:cNvPr id="3" name="Content Placeholder 2"/>
          <p:cNvSpPr>
            <a:spLocks noGrp="1"/>
          </p:cNvSpPr>
          <p:nvPr>
            <p:ph idx="1"/>
          </p:nvPr>
        </p:nvSpPr>
        <p:spPr>
          <a:xfrm>
            <a:off x="838200" y="1368425"/>
            <a:ext cx="10515600" cy="4351338"/>
          </a:xfrm>
        </p:spPr>
        <p:txBody>
          <a:bodyPr/>
          <a:lstStyle/>
          <a:p>
            <a:r>
              <a:rPr lang="en-US" dirty="0" smtClean="0"/>
              <a:t>Detecting network intrusion prevents unauthorized users from accessing </a:t>
            </a:r>
            <a:r>
              <a:rPr lang="en-US" dirty="0" smtClean="0"/>
              <a:t>computer network</a:t>
            </a:r>
          </a:p>
          <a:p>
            <a:r>
              <a:rPr lang="en-US" dirty="0" smtClean="0"/>
              <a:t>The learning task:</a:t>
            </a:r>
          </a:p>
          <a:p>
            <a:pPr lvl="1"/>
            <a:r>
              <a:rPr lang="en-US" dirty="0" smtClean="0"/>
              <a:t>Build a classifier to differentiate normal connections from abnormal ones</a:t>
            </a:r>
          </a:p>
          <a:p>
            <a:pPr lvl="1"/>
            <a:r>
              <a:rPr lang="en-US" dirty="0" smtClean="0"/>
              <a:t>Build a multi-classifier to classify attacks to  different types</a:t>
            </a:r>
          </a:p>
        </p:txBody>
      </p:sp>
      <p:pic>
        <p:nvPicPr>
          <p:cNvPr id="5" name="Picture 4"/>
          <p:cNvPicPr>
            <a:picLocks noChangeAspect="1"/>
          </p:cNvPicPr>
          <p:nvPr/>
        </p:nvPicPr>
        <p:blipFill>
          <a:blip r:embed="rId2"/>
          <a:stretch>
            <a:fillRect/>
          </a:stretch>
        </p:blipFill>
        <p:spPr>
          <a:xfrm>
            <a:off x="7886700" y="4107764"/>
            <a:ext cx="3467100" cy="2349500"/>
          </a:xfrm>
          <a:prstGeom prst="rect">
            <a:avLst/>
          </a:prstGeom>
        </p:spPr>
      </p:pic>
      <p:pic>
        <p:nvPicPr>
          <p:cNvPr id="6" name="Picture 5"/>
          <p:cNvPicPr>
            <a:picLocks noChangeAspect="1"/>
          </p:cNvPicPr>
          <p:nvPr/>
        </p:nvPicPr>
        <p:blipFill>
          <a:blip r:embed="rId3"/>
          <a:stretch>
            <a:fillRect/>
          </a:stretch>
        </p:blipFill>
        <p:spPr>
          <a:xfrm>
            <a:off x="4445000" y="3942557"/>
            <a:ext cx="3441700" cy="2362200"/>
          </a:xfrm>
          <a:prstGeom prst="rect">
            <a:avLst/>
          </a:prstGeom>
        </p:spPr>
      </p:pic>
      <p:pic>
        <p:nvPicPr>
          <p:cNvPr id="7" name="Picture 6"/>
          <p:cNvPicPr>
            <a:picLocks noChangeAspect="1"/>
          </p:cNvPicPr>
          <p:nvPr/>
        </p:nvPicPr>
        <p:blipFill>
          <a:blip r:embed="rId4"/>
          <a:stretch>
            <a:fillRect/>
          </a:stretch>
        </p:blipFill>
        <p:spPr>
          <a:xfrm>
            <a:off x="402674" y="3942557"/>
            <a:ext cx="3492500" cy="2324100"/>
          </a:xfrm>
          <a:prstGeom prst="rect">
            <a:avLst/>
          </a:prstGeom>
        </p:spPr>
      </p:pic>
      <p:pic>
        <p:nvPicPr>
          <p:cNvPr id="8" name="Picture 7"/>
          <p:cNvPicPr>
            <a:picLocks noChangeAspect="1"/>
          </p:cNvPicPr>
          <p:nvPr/>
        </p:nvPicPr>
        <p:blipFill>
          <a:blip r:embed="rId5">
            <a:alphaModFix amt="50000"/>
          </a:blip>
          <a:stretch>
            <a:fillRect/>
          </a:stretch>
        </p:blipFill>
        <p:spPr>
          <a:xfrm>
            <a:off x="5302035" y="4107764"/>
            <a:ext cx="1810008" cy="1879214"/>
          </a:xfrm>
          <a:prstGeom prst="rect">
            <a:avLst/>
          </a:prstGeom>
          <a:ln>
            <a:solidFill>
              <a:schemeClr val="accent1"/>
            </a:solidFill>
          </a:ln>
        </p:spPr>
      </p:pic>
      <p:pic>
        <p:nvPicPr>
          <p:cNvPr id="9" name="Picture 8"/>
          <p:cNvPicPr>
            <a:picLocks noChangeAspect="1"/>
          </p:cNvPicPr>
          <p:nvPr/>
        </p:nvPicPr>
        <p:blipFill>
          <a:blip r:embed="rId5">
            <a:alphaModFix amt="20000"/>
          </a:blip>
          <a:stretch>
            <a:fillRect/>
          </a:stretch>
        </p:blipFill>
        <p:spPr>
          <a:xfrm>
            <a:off x="8295846" y="3972977"/>
            <a:ext cx="2648808" cy="2750086"/>
          </a:xfrm>
          <a:prstGeom prst="rect">
            <a:avLst/>
          </a:prstGeom>
        </p:spPr>
      </p:pic>
    </p:spTree>
    <p:extLst>
      <p:ext uri="{BB962C8B-B14F-4D97-AF65-F5344CB8AC3E}">
        <p14:creationId xmlns:p14="http://schemas.microsoft.com/office/powerpoint/2010/main" val="187709922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 of </a:t>
            </a:r>
            <a:r>
              <a:rPr lang="en-US" dirty="0" err="1" smtClean="0"/>
              <a:t>Kmeans</a:t>
            </a:r>
            <a:endParaRPr lang="en-US" dirty="0"/>
          </a:p>
        </p:txBody>
      </p:sp>
      <p:sp>
        <p:nvSpPr>
          <p:cNvPr id="3" name="Content Placeholder 2"/>
          <p:cNvSpPr>
            <a:spLocks noGrp="1"/>
          </p:cNvSpPr>
          <p:nvPr>
            <p:ph idx="1"/>
          </p:nvPr>
        </p:nvSpPr>
        <p:spPr/>
        <p:txBody>
          <a:bodyPr/>
          <a:lstStyle/>
          <a:p>
            <a:r>
              <a:rPr lang="en-US" dirty="0" smtClean="0"/>
              <a:t>Tuning cluster size can be tuned to study the impact on f1</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5024" y="2452525"/>
            <a:ext cx="8697722" cy="3724438"/>
          </a:xfrm>
          <a:prstGeom prst="rect">
            <a:avLst/>
          </a:prstGeom>
        </p:spPr>
      </p:pic>
    </p:spTree>
    <p:extLst>
      <p:ext uri="{BB962C8B-B14F-4D97-AF65-F5344CB8AC3E}">
        <p14:creationId xmlns:p14="http://schemas.microsoft.com/office/powerpoint/2010/main" val="14985123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Impact of number of clusters </a:t>
            </a:r>
            <a:endParaRPr lang="en-US" dirty="0"/>
          </a:p>
        </p:txBody>
      </p:sp>
      <p:graphicFrame>
        <p:nvGraphicFramePr>
          <p:cNvPr id="5" name="Chart 4"/>
          <p:cNvGraphicFramePr>
            <a:graphicFrameLocks/>
          </p:cNvGraphicFramePr>
          <p:nvPr>
            <p:extLst>
              <p:ext uri="{D42A27DB-BD31-4B8C-83A1-F6EECF244321}">
                <p14:modId xmlns:p14="http://schemas.microsoft.com/office/powerpoint/2010/main" val="2026850688"/>
              </p:ext>
            </p:extLst>
          </p:nvPr>
        </p:nvGraphicFramePr>
        <p:xfrm>
          <a:off x="3810000" y="2057400"/>
          <a:ext cx="4572000" cy="2743200"/>
        </p:xfrm>
        <a:graphic>
          <a:graphicData uri="http://schemas.openxmlformats.org/drawingml/2006/chart">
            <c:chart xmlns:c="http://schemas.openxmlformats.org/drawingml/2006/chart" xmlns:r="http://schemas.openxmlformats.org/officeDocument/2006/relationships" r:id="rId2"/>
          </a:graphicData>
        </a:graphic>
      </p:graphicFrame>
      <p:sp>
        <p:nvSpPr>
          <p:cNvPr id="6" name="TextBox 5"/>
          <p:cNvSpPr txBox="1"/>
          <p:nvPr/>
        </p:nvSpPr>
        <p:spPr>
          <a:xfrm>
            <a:off x="1345629" y="4914519"/>
            <a:ext cx="9500742" cy="923330"/>
          </a:xfrm>
          <a:prstGeom prst="rect">
            <a:avLst/>
          </a:prstGeom>
          <a:noFill/>
        </p:spPr>
        <p:txBody>
          <a:bodyPr wrap="none" rtlCol="0">
            <a:spAutoFit/>
          </a:bodyPr>
          <a:lstStyle/>
          <a:p>
            <a:r>
              <a:rPr lang="en-US" dirty="0" smtClean="0"/>
              <a:t>Increasing the number of clusters  from 5 to 20 improves F1. However, after 20 the f1 drops.</a:t>
            </a:r>
          </a:p>
          <a:p>
            <a:r>
              <a:rPr lang="en-US" dirty="0" smtClean="0"/>
              <a:t>As the total number of types of attacks in the dataset is around 23, the number shows that </a:t>
            </a:r>
            <a:r>
              <a:rPr lang="en-US" dirty="0" err="1" smtClean="0"/>
              <a:t>Kmeans</a:t>
            </a:r>
            <a:endParaRPr lang="en-US" dirty="0" smtClean="0"/>
          </a:p>
          <a:p>
            <a:r>
              <a:rPr lang="en-US" dirty="0"/>
              <a:t>c</a:t>
            </a:r>
            <a:r>
              <a:rPr lang="en-US" dirty="0" smtClean="0"/>
              <a:t>an effectively identifies the patterns of attacks.</a:t>
            </a:r>
          </a:p>
        </p:txBody>
      </p:sp>
    </p:spTree>
    <p:extLst>
      <p:ext uri="{BB962C8B-B14F-4D97-AF65-F5344CB8AC3E}">
        <p14:creationId xmlns:p14="http://schemas.microsoft.com/office/powerpoint/2010/main" val="195796109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implementation details</a:t>
            </a:r>
            <a:endParaRPr lang="en-US" dirty="0"/>
          </a:p>
        </p:txBody>
      </p:sp>
      <p:sp>
        <p:nvSpPr>
          <p:cNvPr id="3" name="Content Placeholder 2"/>
          <p:cNvSpPr>
            <a:spLocks noGrp="1"/>
          </p:cNvSpPr>
          <p:nvPr>
            <p:ph idx="1"/>
          </p:nvPr>
        </p:nvSpPr>
        <p:spPr/>
        <p:txBody>
          <a:bodyPr/>
          <a:lstStyle/>
          <a:p>
            <a:r>
              <a:rPr lang="en-US" dirty="0" smtClean="0"/>
              <a:t>Scripts are developed to simply the model training and testing process</a:t>
            </a:r>
          </a:p>
          <a:p>
            <a:endParaRPr lang="en-US" dirty="0" smtClean="0"/>
          </a:p>
          <a:p>
            <a:r>
              <a:rPr lang="en-US" dirty="0" smtClean="0"/>
              <a:t>The implementation allows users to separate the training and testing phase so that the learned models can be used to predict different datasets</a:t>
            </a:r>
          </a:p>
          <a:p>
            <a:pPr lvl="1"/>
            <a:endParaRPr lang="en-US" dirty="0"/>
          </a:p>
        </p:txBody>
      </p:sp>
    </p:spTree>
    <p:extLst>
      <p:ext uri="{BB962C8B-B14F-4D97-AF65-F5344CB8AC3E}">
        <p14:creationId xmlns:p14="http://schemas.microsoft.com/office/powerpoint/2010/main" val="6418403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 across three models: F1 and execution time</a:t>
            </a:r>
            <a:endParaRPr lang="en-US" dirty="0"/>
          </a:p>
        </p:txBody>
      </p:sp>
      <p:graphicFrame>
        <p:nvGraphicFramePr>
          <p:cNvPr id="5" name="Chart 4"/>
          <p:cNvGraphicFramePr>
            <a:graphicFrameLocks/>
          </p:cNvGraphicFramePr>
          <p:nvPr>
            <p:extLst>
              <p:ext uri="{D42A27DB-BD31-4B8C-83A1-F6EECF244321}">
                <p14:modId xmlns:p14="http://schemas.microsoft.com/office/powerpoint/2010/main" val="2112179771"/>
              </p:ext>
            </p:extLst>
          </p:nvPr>
        </p:nvGraphicFramePr>
        <p:xfrm>
          <a:off x="6618224" y="1690688"/>
          <a:ext cx="4648200" cy="358775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p:cNvGraphicFramePr>
            <a:graphicFrameLocks/>
          </p:cNvGraphicFramePr>
          <p:nvPr>
            <p:extLst>
              <p:ext uri="{D42A27DB-BD31-4B8C-83A1-F6EECF244321}">
                <p14:modId xmlns:p14="http://schemas.microsoft.com/office/powerpoint/2010/main" val="634185261"/>
              </p:ext>
            </p:extLst>
          </p:nvPr>
        </p:nvGraphicFramePr>
        <p:xfrm>
          <a:off x="1030224" y="1929384"/>
          <a:ext cx="4572000" cy="3190304"/>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p:cNvSpPr txBox="1"/>
          <p:nvPr/>
        </p:nvSpPr>
        <p:spPr>
          <a:xfrm>
            <a:off x="1345629" y="5426583"/>
            <a:ext cx="9883731" cy="646331"/>
          </a:xfrm>
          <a:prstGeom prst="rect">
            <a:avLst/>
          </a:prstGeom>
          <a:noFill/>
        </p:spPr>
        <p:txBody>
          <a:bodyPr wrap="none" rtlCol="0">
            <a:spAutoFit/>
          </a:bodyPr>
          <a:lstStyle/>
          <a:p>
            <a:r>
              <a:rPr lang="en-US" dirty="0" smtClean="0"/>
              <a:t>While DT achieves highest F1 score, the training time and test time is longer than the other two models. </a:t>
            </a:r>
          </a:p>
          <a:p>
            <a:r>
              <a:rPr lang="en-US" dirty="0" smtClean="0"/>
              <a:t>Thus there is a trade off between f1 and the performance.</a:t>
            </a:r>
          </a:p>
        </p:txBody>
      </p:sp>
    </p:spTree>
    <p:extLst>
      <p:ext uri="{BB962C8B-B14F-4D97-AF65-F5344CB8AC3E}">
        <p14:creationId xmlns:p14="http://schemas.microsoft.com/office/powerpoint/2010/main" val="2463641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18821"/>
            <a:ext cx="10515600" cy="1325563"/>
          </a:xfrm>
        </p:spPr>
        <p:txBody>
          <a:bodyPr/>
          <a:lstStyle/>
          <a:p>
            <a:r>
              <a:rPr lang="en-US" dirty="0" smtClean="0"/>
              <a:t>Summary</a:t>
            </a:r>
            <a:endParaRPr lang="en-US" dirty="0"/>
          </a:p>
        </p:txBody>
      </p:sp>
      <p:sp>
        <p:nvSpPr>
          <p:cNvPr id="3" name="Content Placeholder 2"/>
          <p:cNvSpPr>
            <a:spLocks noGrp="1"/>
          </p:cNvSpPr>
          <p:nvPr>
            <p:ph idx="1"/>
          </p:nvPr>
        </p:nvSpPr>
        <p:spPr>
          <a:xfrm>
            <a:off x="838200" y="1544384"/>
            <a:ext cx="10515600" cy="4351338"/>
          </a:xfrm>
        </p:spPr>
        <p:txBody>
          <a:bodyPr>
            <a:normAutofit fontScale="85000" lnSpcReduction="10000"/>
          </a:bodyPr>
          <a:lstStyle/>
          <a:p>
            <a:r>
              <a:rPr lang="en-US" dirty="0"/>
              <a:t>I</a:t>
            </a:r>
            <a:r>
              <a:rPr lang="en-US" dirty="0" smtClean="0"/>
              <a:t> analyzed the datasets to see that </a:t>
            </a:r>
            <a:r>
              <a:rPr lang="en-US" dirty="0" err="1" smtClean="0"/>
              <a:t>smurf</a:t>
            </a:r>
            <a:r>
              <a:rPr lang="en-US" dirty="0" smtClean="0"/>
              <a:t> and </a:t>
            </a:r>
            <a:r>
              <a:rPr lang="en-US" dirty="0" err="1" smtClean="0"/>
              <a:t>neptune</a:t>
            </a:r>
            <a:r>
              <a:rPr lang="en-US" dirty="0" smtClean="0"/>
              <a:t> are the top two frequent attacks</a:t>
            </a:r>
          </a:p>
          <a:p>
            <a:r>
              <a:rPr lang="en-US" dirty="0"/>
              <a:t>I</a:t>
            </a:r>
            <a:r>
              <a:rPr lang="en-US" dirty="0" smtClean="0"/>
              <a:t> employed three different learning algorithms to train the models and see that while the three algorithms achieve similar F1(around 0.95), the training time and test time is slower for DT as it uses a recursive binary split approach.</a:t>
            </a:r>
          </a:p>
          <a:p>
            <a:r>
              <a:rPr lang="en-US" dirty="0" smtClean="0"/>
              <a:t>The source code is available at: </a:t>
            </a:r>
          </a:p>
          <a:p>
            <a:pPr lvl="1"/>
            <a:r>
              <a:rPr lang="en-US" dirty="0" smtClean="0">
                <a:hlinkClick r:id="rId2"/>
              </a:rPr>
              <a:t>https://github.com/lm121/kcup</a:t>
            </a:r>
            <a:endParaRPr lang="en-US" dirty="0" smtClean="0"/>
          </a:p>
          <a:p>
            <a:pPr lvl="1"/>
            <a:endParaRPr lang="en-US" dirty="0" smtClean="0"/>
          </a:p>
          <a:p>
            <a:r>
              <a:rPr lang="en-US" dirty="0" smtClean="0"/>
              <a:t>Future work:</a:t>
            </a:r>
          </a:p>
          <a:p>
            <a:pPr lvl="1"/>
            <a:r>
              <a:rPr lang="en-US" dirty="0" smtClean="0"/>
              <a:t>It would be interesting to apply deep learning technique and compare F1 and performance with learned models.</a:t>
            </a:r>
          </a:p>
          <a:p>
            <a:pPr lvl="1"/>
            <a:r>
              <a:rPr lang="en-US" dirty="0" smtClean="0"/>
              <a:t>Run the data on distributed platforms to study the impact on runtime performance</a:t>
            </a:r>
          </a:p>
          <a:p>
            <a:pPr lvl="1"/>
            <a:r>
              <a:rPr lang="en-US" dirty="0"/>
              <a:t>C</a:t>
            </a:r>
            <a:r>
              <a:rPr lang="en-US" dirty="0" smtClean="0"/>
              <a:t>ompare f1 of original data VS the version after removing duplicates</a:t>
            </a:r>
            <a:endParaRPr lang="en-US" dirty="0" smtClean="0"/>
          </a:p>
          <a:p>
            <a:endParaRPr lang="en-US" dirty="0"/>
          </a:p>
        </p:txBody>
      </p:sp>
    </p:spTree>
    <p:extLst>
      <p:ext uri="{BB962C8B-B14F-4D97-AF65-F5344CB8AC3E}">
        <p14:creationId xmlns:p14="http://schemas.microsoft.com/office/powerpoint/2010/main" val="19616834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sz="2000" dirty="0" smtClean="0"/>
              <a:t>KDD Cup 99 challenge </a:t>
            </a:r>
            <a:r>
              <a:rPr lang="en-US" sz="2000" dirty="0" smtClean="0">
                <a:hlinkClick r:id="rId2"/>
              </a:rPr>
              <a:t>https://github.com/jadianes/kdd-cup-99-spark</a:t>
            </a:r>
            <a:endParaRPr lang="en-US" sz="2000" dirty="0" smtClean="0"/>
          </a:p>
          <a:p>
            <a:pPr marL="514350" indent="-514350">
              <a:buFont typeface="+mj-lt"/>
              <a:buAutoNum type="arabicPeriod"/>
            </a:pPr>
            <a:r>
              <a:rPr lang="en-US" sz="2000" dirty="0" err="1"/>
              <a:t>Ryza</a:t>
            </a:r>
            <a:r>
              <a:rPr lang="en-US" sz="2000" dirty="0"/>
              <a:t>, Sandy. </a:t>
            </a:r>
            <a:r>
              <a:rPr lang="en-US" sz="2000" i="1" dirty="0"/>
              <a:t>Advanced analytics with spark: patterns for learning from data at scale</a:t>
            </a:r>
            <a:r>
              <a:rPr lang="en-US" sz="2000" dirty="0"/>
              <a:t>. " O'Reilly Media, Inc.", 2017</a:t>
            </a:r>
            <a:r>
              <a:rPr lang="en-US" sz="2000" dirty="0" smtClean="0"/>
              <a:t>.</a:t>
            </a:r>
          </a:p>
          <a:p>
            <a:pPr marL="514350" indent="-514350">
              <a:buFont typeface="+mj-lt"/>
              <a:buAutoNum type="arabicPeriod"/>
            </a:pPr>
            <a:r>
              <a:rPr lang="en-US" sz="2000" dirty="0" smtClean="0"/>
              <a:t>Jose A </a:t>
            </a:r>
            <a:r>
              <a:rPr lang="en-US" sz="2000" dirty="0" err="1" smtClean="0"/>
              <a:t>Dianes</a:t>
            </a:r>
            <a:r>
              <a:rPr lang="en-US" sz="2000" dirty="0" smtClean="0"/>
              <a:t>, </a:t>
            </a:r>
            <a:r>
              <a:rPr lang="en-US" sz="2000" i="1" dirty="0" smtClean="0"/>
              <a:t>KDD Cup 99 </a:t>
            </a:r>
            <a:r>
              <a:rPr lang="mr-IN" sz="2000" i="1" dirty="0" smtClean="0"/>
              <a:t>–</a:t>
            </a:r>
            <a:r>
              <a:rPr lang="en-US" sz="2000" i="1" dirty="0" smtClean="0"/>
              <a:t> </a:t>
            </a:r>
            <a:r>
              <a:rPr lang="en-US" sz="2000" i="1" dirty="0" err="1" smtClean="0"/>
              <a:t>PySpark</a:t>
            </a:r>
            <a:r>
              <a:rPr lang="en-US" sz="2000" dirty="0" smtClean="0"/>
              <a:t>, </a:t>
            </a:r>
            <a:r>
              <a:rPr lang="en-US" sz="2000" dirty="0" smtClean="0">
                <a:hlinkClick r:id="rId2"/>
              </a:rPr>
              <a:t>https://github.com/jadianes/kdd-cup-99-spark</a:t>
            </a:r>
            <a:endParaRPr lang="en-US" sz="2000" dirty="0" smtClean="0"/>
          </a:p>
          <a:p>
            <a:pPr marL="514350" indent="-514350">
              <a:buFont typeface="+mj-lt"/>
              <a:buAutoNum type="arabicPeriod"/>
            </a:pPr>
            <a:endParaRPr lang="en-US" sz="2000" dirty="0" smtClean="0"/>
          </a:p>
          <a:p>
            <a:pPr marL="514350" indent="-514350">
              <a:buFont typeface="+mj-lt"/>
              <a:buAutoNum type="arabicPeriod"/>
            </a:pPr>
            <a:endParaRPr lang="en-US" sz="2000" dirty="0"/>
          </a:p>
        </p:txBody>
      </p:sp>
    </p:spTree>
    <p:extLst>
      <p:ext uri="{BB962C8B-B14F-4D97-AF65-F5344CB8AC3E}">
        <p14:creationId xmlns:p14="http://schemas.microsoft.com/office/powerpoint/2010/main" val="4140581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t>
            </a:r>
            <a:r>
              <a:rPr lang="en-US" dirty="0" smtClean="0"/>
              <a:t>ackup</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915572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t>Basic </a:t>
            </a:r>
            <a:r>
              <a:rPr lang="en-US" sz="3600" dirty="0"/>
              <a:t>f</a:t>
            </a:r>
            <a:r>
              <a:rPr lang="en-US" sz="3600" dirty="0" smtClean="0"/>
              <a:t>eatures: </a:t>
            </a:r>
            <a:r>
              <a:rPr lang="en-US" sz="3600" dirty="0" smtClean="0"/>
              <a:t>attributes of individual TCP connections</a:t>
            </a:r>
            <a:br>
              <a:rPr lang="en-US" sz="3600" dirty="0" smtClean="0"/>
            </a:br>
            <a:r>
              <a:rPr lang="en-US" sz="3600" dirty="0" smtClean="0"/>
              <a:t> </a:t>
            </a:r>
            <a:endParaRPr lang="en-US" sz="3600" dirty="0"/>
          </a:p>
        </p:txBody>
      </p:sp>
      <p:graphicFrame>
        <p:nvGraphicFramePr>
          <p:cNvPr id="4" name="Table 3"/>
          <p:cNvGraphicFramePr>
            <a:graphicFrameLocks noGrp="1"/>
          </p:cNvGraphicFramePr>
          <p:nvPr>
            <p:extLst>
              <p:ext uri="{D42A27DB-BD31-4B8C-83A1-F6EECF244321}">
                <p14:modId xmlns:p14="http://schemas.microsoft.com/office/powerpoint/2010/main" val="1334783747"/>
              </p:ext>
            </p:extLst>
          </p:nvPr>
        </p:nvGraphicFramePr>
        <p:xfrm>
          <a:off x="1294545" y="1825624"/>
          <a:ext cx="9359757" cy="4351340"/>
        </p:xfrm>
        <a:graphic>
          <a:graphicData uri="http://schemas.openxmlformats.org/drawingml/2006/table">
            <a:tbl>
              <a:tblPr>
                <a:tableStyleId>{21E4AEA4-8DFA-4A89-87EB-49C32662AFE0}</a:tableStyleId>
              </a:tblPr>
              <a:tblGrid>
                <a:gridCol w="1890444"/>
                <a:gridCol w="4349394"/>
                <a:gridCol w="3119919"/>
              </a:tblGrid>
              <a:tr h="248648">
                <a:tc>
                  <a:txBody>
                    <a:bodyPr/>
                    <a:lstStyle/>
                    <a:p>
                      <a:r>
                        <a:rPr lang="en-US" sz="1200">
                          <a:effectLst/>
                        </a:rPr>
                        <a:t>eature name</a:t>
                      </a:r>
                    </a:p>
                  </a:txBody>
                  <a:tcPr marL="62162" marR="62162" marT="31081" marB="31081" anchor="ctr"/>
                </a:tc>
                <a:tc>
                  <a:txBody>
                    <a:bodyPr/>
                    <a:lstStyle/>
                    <a:p>
                      <a:r>
                        <a:rPr lang="en-US" sz="1200">
                          <a:effectLst/>
                        </a:rPr>
                        <a:t>description</a:t>
                      </a:r>
                    </a:p>
                  </a:txBody>
                  <a:tcPr marL="62162" marR="62162" marT="31081" marB="31081" anchor="ctr"/>
                </a:tc>
                <a:tc>
                  <a:txBody>
                    <a:bodyPr/>
                    <a:lstStyle/>
                    <a:p>
                      <a:r>
                        <a:rPr lang="en-US" sz="1200">
                          <a:effectLst/>
                        </a:rPr>
                        <a:t>type</a:t>
                      </a:r>
                    </a:p>
                  </a:txBody>
                  <a:tcPr marL="62162" marR="62162" marT="31081" marB="31081" anchor="ctr"/>
                </a:tc>
              </a:tr>
              <a:tr h="435134">
                <a:tc>
                  <a:txBody>
                    <a:bodyPr/>
                    <a:lstStyle/>
                    <a:p>
                      <a:r>
                        <a:rPr lang="en-US" sz="1200">
                          <a:effectLst/>
                        </a:rPr>
                        <a:t>duration</a:t>
                      </a:r>
                    </a:p>
                  </a:txBody>
                  <a:tcPr marL="62162" marR="62162" marT="31081" marB="31081" anchor="ctr"/>
                </a:tc>
                <a:tc>
                  <a:txBody>
                    <a:bodyPr/>
                    <a:lstStyle/>
                    <a:p>
                      <a:r>
                        <a:rPr lang="en-US" sz="1200">
                          <a:effectLst/>
                        </a:rPr>
                        <a:t>length (number of seconds) of the connection</a:t>
                      </a:r>
                    </a:p>
                  </a:txBody>
                  <a:tcPr marL="62162" marR="62162" marT="31081" marB="31081" anchor="ctr"/>
                </a:tc>
                <a:tc>
                  <a:txBody>
                    <a:bodyPr/>
                    <a:lstStyle/>
                    <a:p>
                      <a:r>
                        <a:rPr lang="en-US" sz="1200">
                          <a:effectLst/>
                        </a:rPr>
                        <a:t>continuous</a:t>
                      </a:r>
                    </a:p>
                  </a:txBody>
                  <a:tcPr marL="62162" marR="62162" marT="31081" marB="31081" anchor="ctr"/>
                </a:tc>
              </a:tr>
              <a:tr h="435134">
                <a:tc>
                  <a:txBody>
                    <a:bodyPr/>
                    <a:lstStyle/>
                    <a:p>
                      <a:r>
                        <a:rPr lang="en-US" sz="1200">
                          <a:effectLst/>
                        </a:rPr>
                        <a:t>protocol_type</a:t>
                      </a:r>
                    </a:p>
                  </a:txBody>
                  <a:tcPr marL="62162" marR="62162" marT="31081" marB="31081" anchor="ctr"/>
                </a:tc>
                <a:tc>
                  <a:txBody>
                    <a:bodyPr/>
                    <a:lstStyle/>
                    <a:p>
                      <a:r>
                        <a:rPr lang="en-US" sz="1200">
                          <a:effectLst/>
                        </a:rPr>
                        <a:t>type of the protocol, e.g. tcp, udp, etc.</a:t>
                      </a:r>
                    </a:p>
                  </a:txBody>
                  <a:tcPr marL="62162" marR="62162" marT="31081" marB="31081" anchor="ctr"/>
                </a:tc>
                <a:tc>
                  <a:txBody>
                    <a:bodyPr/>
                    <a:lstStyle/>
                    <a:p>
                      <a:r>
                        <a:rPr lang="en-US" sz="1200">
                          <a:effectLst/>
                        </a:rPr>
                        <a:t>discrete</a:t>
                      </a:r>
                    </a:p>
                  </a:txBody>
                  <a:tcPr marL="62162" marR="62162" marT="31081" marB="31081" anchor="ctr"/>
                </a:tc>
              </a:tr>
              <a:tr h="621620">
                <a:tc>
                  <a:txBody>
                    <a:bodyPr/>
                    <a:lstStyle/>
                    <a:p>
                      <a:r>
                        <a:rPr lang="en-US" sz="1200">
                          <a:effectLst/>
                        </a:rPr>
                        <a:t>service</a:t>
                      </a:r>
                    </a:p>
                  </a:txBody>
                  <a:tcPr marL="62162" marR="62162" marT="31081" marB="31081" anchor="ctr"/>
                </a:tc>
                <a:tc>
                  <a:txBody>
                    <a:bodyPr/>
                    <a:lstStyle/>
                    <a:p>
                      <a:r>
                        <a:rPr lang="en-US" sz="1200">
                          <a:effectLst/>
                        </a:rPr>
                        <a:t>network service on the destination, e.g., http, telnet, etc.</a:t>
                      </a:r>
                    </a:p>
                  </a:txBody>
                  <a:tcPr marL="62162" marR="62162" marT="31081" marB="31081" anchor="ctr"/>
                </a:tc>
                <a:tc>
                  <a:txBody>
                    <a:bodyPr/>
                    <a:lstStyle/>
                    <a:p>
                      <a:r>
                        <a:rPr lang="en-US" sz="1200">
                          <a:effectLst/>
                        </a:rPr>
                        <a:t>discrete</a:t>
                      </a:r>
                    </a:p>
                  </a:txBody>
                  <a:tcPr marL="62162" marR="62162" marT="31081" marB="31081" anchor="ctr"/>
                </a:tc>
              </a:tr>
              <a:tr h="435134">
                <a:tc>
                  <a:txBody>
                    <a:bodyPr/>
                    <a:lstStyle/>
                    <a:p>
                      <a:r>
                        <a:rPr lang="en-US" sz="1200">
                          <a:effectLst/>
                        </a:rPr>
                        <a:t>src_bytes</a:t>
                      </a:r>
                    </a:p>
                  </a:txBody>
                  <a:tcPr marL="62162" marR="62162" marT="31081" marB="31081" anchor="ctr"/>
                </a:tc>
                <a:tc>
                  <a:txBody>
                    <a:bodyPr/>
                    <a:lstStyle/>
                    <a:p>
                      <a:r>
                        <a:rPr lang="en-US" sz="1200">
                          <a:effectLst/>
                        </a:rPr>
                        <a:t>number of data bytes from source to destination</a:t>
                      </a:r>
                    </a:p>
                  </a:txBody>
                  <a:tcPr marL="62162" marR="62162" marT="31081" marB="31081" anchor="ctr"/>
                </a:tc>
                <a:tc>
                  <a:txBody>
                    <a:bodyPr/>
                    <a:lstStyle/>
                    <a:p>
                      <a:r>
                        <a:rPr lang="en-US" sz="1200">
                          <a:effectLst/>
                        </a:rPr>
                        <a:t>continuous</a:t>
                      </a:r>
                    </a:p>
                  </a:txBody>
                  <a:tcPr marL="62162" marR="62162" marT="31081" marB="31081" anchor="ctr"/>
                </a:tc>
              </a:tr>
              <a:tr h="435134">
                <a:tc>
                  <a:txBody>
                    <a:bodyPr/>
                    <a:lstStyle/>
                    <a:p>
                      <a:r>
                        <a:rPr lang="en-US" sz="1200">
                          <a:effectLst/>
                        </a:rPr>
                        <a:t>dst_bytes</a:t>
                      </a:r>
                    </a:p>
                  </a:txBody>
                  <a:tcPr marL="62162" marR="62162" marT="31081" marB="31081" anchor="ctr"/>
                </a:tc>
                <a:tc>
                  <a:txBody>
                    <a:bodyPr/>
                    <a:lstStyle/>
                    <a:p>
                      <a:r>
                        <a:rPr lang="en-US" sz="1200">
                          <a:effectLst/>
                        </a:rPr>
                        <a:t>number of data bytes from destination to source</a:t>
                      </a:r>
                    </a:p>
                  </a:txBody>
                  <a:tcPr marL="62162" marR="62162" marT="31081" marB="31081" anchor="ctr"/>
                </a:tc>
                <a:tc>
                  <a:txBody>
                    <a:bodyPr/>
                    <a:lstStyle/>
                    <a:p>
                      <a:r>
                        <a:rPr lang="en-US" sz="1200">
                          <a:effectLst/>
                        </a:rPr>
                        <a:t>continuous</a:t>
                      </a:r>
                    </a:p>
                  </a:txBody>
                  <a:tcPr marL="62162" marR="62162" marT="31081" marB="31081" anchor="ctr"/>
                </a:tc>
              </a:tr>
              <a:tr h="435134">
                <a:tc>
                  <a:txBody>
                    <a:bodyPr/>
                    <a:lstStyle/>
                    <a:p>
                      <a:r>
                        <a:rPr lang="en-US" sz="1200">
                          <a:effectLst/>
                        </a:rPr>
                        <a:t>flag</a:t>
                      </a:r>
                    </a:p>
                  </a:txBody>
                  <a:tcPr marL="62162" marR="62162" marT="31081" marB="31081" anchor="ctr"/>
                </a:tc>
                <a:tc>
                  <a:txBody>
                    <a:bodyPr/>
                    <a:lstStyle/>
                    <a:p>
                      <a:r>
                        <a:rPr lang="en-US" sz="1200">
                          <a:effectLst/>
                        </a:rPr>
                        <a:t>normal or error status of the connection</a:t>
                      </a:r>
                    </a:p>
                  </a:txBody>
                  <a:tcPr marL="62162" marR="62162" marT="31081" marB="31081" anchor="ctr"/>
                </a:tc>
                <a:tc>
                  <a:txBody>
                    <a:bodyPr/>
                    <a:lstStyle/>
                    <a:p>
                      <a:r>
                        <a:rPr lang="en-US" sz="1200">
                          <a:effectLst/>
                        </a:rPr>
                        <a:t>discrete</a:t>
                      </a:r>
                    </a:p>
                  </a:txBody>
                  <a:tcPr marL="62162" marR="62162" marT="31081" marB="31081" anchor="ctr"/>
                </a:tc>
              </a:tr>
              <a:tr h="621620">
                <a:tc>
                  <a:txBody>
                    <a:bodyPr/>
                    <a:lstStyle/>
                    <a:p>
                      <a:r>
                        <a:rPr lang="en-US" sz="1200">
                          <a:effectLst/>
                        </a:rPr>
                        <a:t>land</a:t>
                      </a:r>
                    </a:p>
                  </a:txBody>
                  <a:tcPr marL="62162" marR="62162" marT="31081" marB="31081" anchor="ctr"/>
                </a:tc>
                <a:tc>
                  <a:txBody>
                    <a:bodyPr/>
                    <a:lstStyle/>
                    <a:p>
                      <a:r>
                        <a:rPr lang="en-US" sz="1200">
                          <a:effectLst/>
                        </a:rPr>
                        <a:t>1 if connection is from/to the same host/port; 0 otherwise</a:t>
                      </a:r>
                    </a:p>
                  </a:txBody>
                  <a:tcPr marL="62162" marR="62162" marT="31081" marB="31081" anchor="ctr"/>
                </a:tc>
                <a:tc>
                  <a:txBody>
                    <a:bodyPr/>
                    <a:lstStyle/>
                    <a:p>
                      <a:r>
                        <a:rPr lang="en-US" sz="1200">
                          <a:effectLst/>
                        </a:rPr>
                        <a:t>discrete</a:t>
                      </a:r>
                    </a:p>
                  </a:txBody>
                  <a:tcPr marL="62162" marR="62162" marT="31081" marB="31081" anchor="ctr"/>
                </a:tc>
              </a:tr>
              <a:tr h="435134">
                <a:tc>
                  <a:txBody>
                    <a:bodyPr/>
                    <a:lstStyle/>
                    <a:p>
                      <a:r>
                        <a:rPr lang="en-US" sz="1200">
                          <a:effectLst/>
                        </a:rPr>
                        <a:t>wrong_fragment</a:t>
                      </a:r>
                    </a:p>
                  </a:txBody>
                  <a:tcPr marL="62162" marR="62162" marT="31081" marB="31081" anchor="ctr"/>
                </a:tc>
                <a:tc>
                  <a:txBody>
                    <a:bodyPr/>
                    <a:lstStyle/>
                    <a:p>
                      <a:r>
                        <a:rPr lang="en-US" sz="1200">
                          <a:effectLst/>
                        </a:rPr>
                        <a:t>number of "wrong" fragments</a:t>
                      </a:r>
                    </a:p>
                  </a:txBody>
                  <a:tcPr marL="62162" marR="62162" marT="31081" marB="31081" anchor="ctr"/>
                </a:tc>
                <a:tc>
                  <a:txBody>
                    <a:bodyPr/>
                    <a:lstStyle/>
                    <a:p>
                      <a:r>
                        <a:rPr lang="en-US" sz="1200">
                          <a:effectLst/>
                        </a:rPr>
                        <a:t>continuous</a:t>
                      </a:r>
                    </a:p>
                  </a:txBody>
                  <a:tcPr marL="62162" marR="62162" marT="31081" marB="31081" anchor="ctr"/>
                </a:tc>
              </a:tr>
              <a:tr h="248648">
                <a:tc>
                  <a:txBody>
                    <a:bodyPr/>
                    <a:lstStyle/>
                    <a:p>
                      <a:r>
                        <a:rPr lang="en-US" sz="1200" dirty="0">
                          <a:effectLst/>
                        </a:rPr>
                        <a:t>urgent</a:t>
                      </a:r>
                    </a:p>
                  </a:txBody>
                  <a:tcPr marL="62162" marR="62162" marT="31081" marB="31081" anchor="ctr"/>
                </a:tc>
                <a:tc>
                  <a:txBody>
                    <a:bodyPr/>
                    <a:lstStyle/>
                    <a:p>
                      <a:r>
                        <a:rPr lang="en-US" sz="1200">
                          <a:effectLst/>
                        </a:rPr>
                        <a:t>number of urgent packets</a:t>
                      </a:r>
                    </a:p>
                  </a:txBody>
                  <a:tcPr marL="62162" marR="62162" marT="31081" marB="31081" anchor="ctr"/>
                </a:tc>
                <a:tc>
                  <a:txBody>
                    <a:bodyPr/>
                    <a:lstStyle/>
                    <a:p>
                      <a:r>
                        <a:rPr lang="en-US" sz="1200" dirty="0">
                          <a:effectLst/>
                        </a:rPr>
                        <a:t>continuous</a:t>
                      </a:r>
                    </a:p>
                  </a:txBody>
                  <a:tcPr marL="62162" marR="62162" marT="31081" marB="31081" anchor="ctr"/>
                </a:tc>
              </a:tr>
            </a:tbl>
          </a:graphicData>
        </a:graphic>
      </p:graphicFrame>
    </p:spTree>
    <p:extLst>
      <p:ext uri="{BB962C8B-B14F-4D97-AF65-F5344CB8AC3E}">
        <p14:creationId xmlns:p14="http://schemas.microsoft.com/office/powerpoint/2010/main" val="8321558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 features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182943125"/>
              </p:ext>
            </p:extLst>
          </p:nvPr>
        </p:nvGraphicFramePr>
        <p:xfrm>
          <a:off x="1202077" y="1677850"/>
          <a:ext cx="8917968" cy="4374242"/>
        </p:xfrm>
        <a:graphic>
          <a:graphicData uri="http://schemas.openxmlformats.org/drawingml/2006/table">
            <a:tbl>
              <a:tblPr>
                <a:tableStyleId>{21E4AEA4-8DFA-4A89-87EB-49C32662AFE0}</a:tableStyleId>
              </a:tblPr>
              <a:tblGrid>
                <a:gridCol w="2972656"/>
                <a:gridCol w="2972656"/>
                <a:gridCol w="2972656"/>
              </a:tblGrid>
              <a:tr h="195566">
                <a:tc>
                  <a:txBody>
                    <a:bodyPr/>
                    <a:lstStyle/>
                    <a:p>
                      <a:r>
                        <a:rPr lang="en-US" sz="1000">
                          <a:effectLst/>
                        </a:rPr>
                        <a:t>feature name</a:t>
                      </a:r>
                    </a:p>
                  </a:txBody>
                  <a:tcPr marL="48891" marR="48891" marT="24446" marB="24446" anchor="ctr"/>
                </a:tc>
                <a:tc>
                  <a:txBody>
                    <a:bodyPr/>
                    <a:lstStyle/>
                    <a:p>
                      <a:r>
                        <a:rPr lang="en-US" sz="1000">
                          <a:effectLst/>
                        </a:rPr>
                        <a:t>description</a:t>
                      </a:r>
                    </a:p>
                  </a:txBody>
                  <a:tcPr marL="48891" marR="48891" marT="24446" marB="24446" anchor="ctr"/>
                </a:tc>
                <a:tc>
                  <a:txBody>
                    <a:bodyPr/>
                    <a:lstStyle/>
                    <a:p>
                      <a:r>
                        <a:rPr lang="en-US" sz="1000">
                          <a:effectLst/>
                        </a:rPr>
                        <a:t>type</a:t>
                      </a:r>
                    </a:p>
                  </a:txBody>
                  <a:tcPr marL="48891" marR="48891" marT="24446" marB="24446" anchor="ctr"/>
                </a:tc>
              </a:tr>
              <a:tr h="195566">
                <a:tc>
                  <a:txBody>
                    <a:bodyPr/>
                    <a:lstStyle/>
                    <a:p>
                      <a:r>
                        <a:rPr lang="en-US" sz="1000">
                          <a:effectLst/>
                        </a:rPr>
                        <a:t>hot</a:t>
                      </a:r>
                    </a:p>
                  </a:txBody>
                  <a:tcPr marL="48891" marR="48891" marT="24446" marB="24446" anchor="ctr"/>
                </a:tc>
                <a:tc>
                  <a:txBody>
                    <a:bodyPr/>
                    <a:lstStyle/>
                    <a:p>
                      <a:r>
                        <a:rPr lang="en-US" sz="1000">
                          <a:effectLst/>
                        </a:rPr>
                        <a:t>number of "hot" indicators</a:t>
                      </a:r>
                    </a:p>
                  </a:txBody>
                  <a:tcPr marL="48891" marR="48891" marT="24446" marB="24446" anchor="ctr"/>
                </a:tc>
                <a:tc>
                  <a:txBody>
                    <a:bodyPr/>
                    <a:lstStyle/>
                    <a:p>
                      <a:r>
                        <a:rPr lang="en-US" sz="1000">
                          <a:effectLst/>
                        </a:rPr>
                        <a:t>continuous</a:t>
                      </a:r>
                    </a:p>
                  </a:txBody>
                  <a:tcPr marL="48891" marR="48891" marT="24446" marB="24446" anchor="ctr"/>
                </a:tc>
              </a:tr>
              <a:tr h="342240">
                <a:tc>
                  <a:txBody>
                    <a:bodyPr/>
                    <a:lstStyle/>
                    <a:p>
                      <a:r>
                        <a:rPr lang="en-US" sz="1000" dirty="0" err="1">
                          <a:effectLst/>
                        </a:rPr>
                        <a:t>num_failed_logins</a:t>
                      </a:r>
                      <a:endParaRPr lang="en-US" sz="1000" dirty="0">
                        <a:effectLst/>
                      </a:endParaRPr>
                    </a:p>
                  </a:txBody>
                  <a:tcPr marL="48891" marR="48891" marT="24446" marB="24446" anchor="ctr"/>
                </a:tc>
                <a:tc>
                  <a:txBody>
                    <a:bodyPr/>
                    <a:lstStyle/>
                    <a:p>
                      <a:r>
                        <a:rPr lang="en-US" sz="1000">
                          <a:effectLst/>
                        </a:rPr>
                        <a:t>number of failed login attempts</a:t>
                      </a:r>
                    </a:p>
                  </a:txBody>
                  <a:tcPr marL="48891" marR="48891" marT="24446" marB="24446" anchor="ctr"/>
                </a:tc>
                <a:tc>
                  <a:txBody>
                    <a:bodyPr/>
                    <a:lstStyle/>
                    <a:p>
                      <a:r>
                        <a:rPr lang="en-US" sz="1000">
                          <a:effectLst/>
                        </a:rPr>
                        <a:t>continuous</a:t>
                      </a:r>
                    </a:p>
                  </a:txBody>
                  <a:tcPr marL="48891" marR="48891" marT="24446" marB="24446" anchor="ctr"/>
                </a:tc>
              </a:tr>
              <a:tr h="342240">
                <a:tc>
                  <a:txBody>
                    <a:bodyPr/>
                    <a:lstStyle/>
                    <a:p>
                      <a:r>
                        <a:rPr lang="en-US" sz="1000">
                          <a:effectLst/>
                        </a:rPr>
                        <a:t>logged_in</a:t>
                      </a:r>
                    </a:p>
                  </a:txBody>
                  <a:tcPr marL="48891" marR="48891" marT="24446" marB="24446" anchor="ctr"/>
                </a:tc>
                <a:tc>
                  <a:txBody>
                    <a:bodyPr/>
                    <a:lstStyle/>
                    <a:p>
                      <a:r>
                        <a:rPr lang="en-US" sz="1000">
                          <a:effectLst/>
                        </a:rPr>
                        <a:t>1 if successfully logged in; 0 otherwise</a:t>
                      </a:r>
                    </a:p>
                  </a:txBody>
                  <a:tcPr marL="48891" marR="48891" marT="24446" marB="24446" anchor="ctr"/>
                </a:tc>
                <a:tc>
                  <a:txBody>
                    <a:bodyPr/>
                    <a:lstStyle/>
                    <a:p>
                      <a:r>
                        <a:rPr lang="en-US" sz="1000">
                          <a:effectLst/>
                        </a:rPr>
                        <a:t>discrete</a:t>
                      </a:r>
                    </a:p>
                  </a:txBody>
                  <a:tcPr marL="48891" marR="48891" marT="24446" marB="24446" anchor="ctr"/>
                </a:tc>
              </a:tr>
              <a:tr h="342240">
                <a:tc>
                  <a:txBody>
                    <a:bodyPr/>
                    <a:lstStyle/>
                    <a:p>
                      <a:r>
                        <a:rPr lang="en-US" sz="1000">
                          <a:effectLst/>
                        </a:rPr>
                        <a:t>num_compromised</a:t>
                      </a:r>
                    </a:p>
                  </a:txBody>
                  <a:tcPr marL="48891" marR="48891" marT="24446" marB="24446" anchor="ctr"/>
                </a:tc>
                <a:tc>
                  <a:txBody>
                    <a:bodyPr/>
                    <a:lstStyle/>
                    <a:p>
                      <a:r>
                        <a:rPr lang="en-US" sz="1000">
                          <a:effectLst/>
                        </a:rPr>
                        <a:t>number of "compromised" conditions</a:t>
                      </a:r>
                    </a:p>
                  </a:txBody>
                  <a:tcPr marL="48891" marR="48891" marT="24446" marB="24446" anchor="ctr"/>
                </a:tc>
                <a:tc>
                  <a:txBody>
                    <a:bodyPr/>
                    <a:lstStyle/>
                    <a:p>
                      <a:r>
                        <a:rPr lang="en-US" sz="1000">
                          <a:effectLst/>
                        </a:rPr>
                        <a:t>continuous</a:t>
                      </a:r>
                    </a:p>
                  </a:txBody>
                  <a:tcPr marL="48891" marR="48891" marT="24446" marB="24446" anchor="ctr"/>
                </a:tc>
              </a:tr>
              <a:tr h="342240">
                <a:tc>
                  <a:txBody>
                    <a:bodyPr/>
                    <a:lstStyle/>
                    <a:p>
                      <a:r>
                        <a:rPr lang="en-US" sz="1000" dirty="0" err="1">
                          <a:effectLst/>
                        </a:rPr>
                        <a:t>root_shell</a:t>
                      </a:r>
                      <a:endParaRPr lang="en-US" sz="1000" dirty="0">
                        <a:effectLst/>
                      </a:endParaRPr>
                    </a:p>
                  </a:txBody>
                  <a:tcPr marL="48891" marR="48891" marT="24446" marB="24446" anchor="ctr"/>
                </a:tc>
                <a:tc>
                  <a:txBody>
                    <a:bodyPr/>
                    <a:lstStyle/>
                    <a:p>
                      <a:r>
                        <a:rPr lang="en-US" sz="1000">
                          <a:effectLst/>
                        </a:rPr>
                        <a:t>1 if root shell is obtained; 0 otherwise</a:t>
                      </a:r>
                    </a:p>
                  </a:txBody>
                  <a:tcPr marL="48891" marR="48891" marT="24446" marB="24446" anchor="ctr"/>
                </a:tc>
                <a:tc>
                  <a:txBody>
                    <a:bodyPr/>
                    <a:lstStyle/>
                    <a:p>
                      <a:r>
                        <a:rPr lang="en-US" sz="1000">
                          <a:effectLst/>
                        </a:rPr>
                        <a:t>discrete</a:t>
                      </a:r>
                    </a:p>
                  </a:txBody>
                  <a:tcPr marL="48891" marR="48891" marT="24446" marB="24446" anchor="ctr"/>
                </a:tc>
              </a:tr>
              <a:tr h="342240">
                <a:tc>
                  <a:txBody>
                    <a:bodyPr/>
                    <a:lstStyle/>
                    <a:p>
                      <a:r>
                        <a:rPr lang="en-US" sz="1000">
                          <a:effectLst/>
                        </a:rPr>
                        <a:t>su_attempted</a:t>
                      </a:r>
                    </a:p>
                  </a:txBody>
                  <a:tcPr marL="48891" marR="48891" marT="24446" marB="24446" anchor="ctr"/>
                </a:tc>
                <a:tc>
                  <a:txBody>
                    <a:bodyPr/>
                    <a:lstStyle/>
                    <a:p>
                      <a:r>
                        <a:rPr lang="en-US" sz="1000">
                          <a:effectLst/>
                        </a:rPr>
                        <a:t>1 if "su root" command attempted; 0 otherwise</a:t>
                      </a:r>
                    </a:p>
                  </a:txBody>
                  <a:tcPr marL="48891" marR="48891" marT="24446" marB="24446" anchor="ctr"/>
                </a:tc>
                <a:tc>
                  <a:txBody>
                    <a:bodyPr/>
                    <a:lstStyle/>
                    <a:p>
                      <a:r>
                        <a:rPr lang="en-US" sz="1000">
                          <a:effectLst/>
                        </a:rPr>
                        <a:t>discrete</a:t>
                      </a:r>
                    </a:p>
                  </a:txBody>
                  <a:tcPr marL="48891" marR="48891" marT="24446" marB="24446" anchor="ctr"/>
                </a:tc>
              </a:tr>
              <a:tr h="195566">
                <a:tc>
                  <a:txBody>
                    <a:bodyPr/>
                    <a:lstStyle/>
                    <a:p>
                      <a:r>
                        <a:rPr lang="en-US" sz="1000">
                          <a:effectLst/>
                        </a:rPr>
                        <a:t>num_root</a:t>
                      </a:r>
                    </a:p>
                  </a:txBody>
                  <a:tcPr marL="48891" marR="48891" marT="24446" marB="24446" anchor="ctr"/>
                </a:tc>
                <a:tc>
                  <a:txBody>
                    <a:bodyPr/>
                    <a:lstStyle/>
                    <a:p>
                      <a:r>
                        <a:rPr lang="en-US" sz="1000">
                          <a:effectLst/>
                        </a:rPr>
                        <a:t>number of "root" accesses</a:t>
                      </a:r>
                    </a:p>
                  </a:txBody>
                  <a:tcPr marL="48891" marR="48891" marT="24446" marB="24446" anchor="ctr"/>
                </a:tc>
                <a:tc>
                  <a:txBody>
                    <a:bodyPr/>
                    <a:lstStyle/>
                    <a:p>
                      <a:r>
                        <a:rPr lang="en-US" sz="1000">
                          <a:effectLst/>
                        </a:rPr>
                        <a:t>continuous</a:t>
                      </a:r>
                    </a:p>
                  </a:txBody>
                  <a:tcPr marL="48891" marR="48891" marT="24446" marB="24446" anchor="ctr"/>
                </a:tc>
              </a:tr>
              <a:tr h="342240">
                <a:tc>
                  <a:txBody>
                    <a:bodyPr/>
                    <a:lstStyle/>
                    <a:p>
                      <a:r>
                        <a:rPr lang="en-US" sz="1000">
                          <a:effectLst/>
                        </a:rPr>
                        <a:t>num_file_creations</a:t>
                      </a:r>
                    </a:p>
                  </a:txBody>
                  <a:tcPr marL="48891" marR="48891" marT="24446" marB="24446" anchor="ctr"/>
                </a:tc>
                <a:tc>
                  <a:txBody>
                    <a:bodyPr/>
                    <a:lstStyle/>
                    <a:p>
                      <a:r>
                        <a:rPr lang="en-US" sz="1000">
                          <a:effectLst/>
                        </a:rPr>
                        <a:t>number of file creation operations</a:t>
                      </a:r>
                    </a:p>
                  </a:txBody>
                  <a:tcPr marL="48891" marR="48891" marT="24446" marB="24446" anchor="ctr"/>
                </a:tc>
                <a:tc>
                  <a:txBody>
                    <a:bodyPr/>
                    <a:lstStyle/>
                    <a:p>
                      <a:r>
                        <a:rPr lang="en-US" sz="1000">
                          <a:effectLst/>
                        </a:rPr>
                        <a:t>continuous</a:t>
                      </a:r>
                    </a:p>
                  </a:txBody>
                  <a:tcPr marL="48891" marR="48891" marT="24446" marB="24446" anchor="ctr"/>
                </a:tc>
              </a:tr>
              <a:tr h="195566">
                <a:tc>
                  <a:txBody>
                    <a:bodyPr/>
                    <a:lstStyle/>
                    <a:p>
                      <a:r>
                        <a:rPr lang="en-US" sz="1000">
                          <a:effectLst/>
                        </a:rPr>
                        <a:t>num_shells</a:t>
                      </a:r>
                    </a:p>
                  </a:txBody>
                  <a:tcPr marL="48891" marR="48891" marT="24446" marB="24446" anchor="ctr"/>
                </a:tc>
                <a:tc>
                  <a:txBody>
                    <a:bodyPr/>
                    <a:lstStyle/>
                    <a:p>
                      <a:r>
                        <a:rPr lang="en-US" sz="1000">
                          <a:effectLst/>
                        </a:rPr>
                        <a:t>number of shell prompts</a:t>
                      </a:r>
                    </a:p>
                  </a:txBody>
                  <a:tcPr marL="48891" marR="48891" marT="24446" marB="24446" anchor="ctr"/>
                </a:tc>
                <a:tc>
                  <a:txBody>
                    <a:bodyPr/>
                    <a:lstStyle/>
                    <a:p>
                      <a:r>
                        <a:rPr lang="en-US" sz="1000">
                          <a:effectLst/>
                        </a:rPr>
                        <a:t>continuous</a:t>
                      </a:r>
                    </a:p>
                  </a:txBody>
                  <a:tcPr marL="48891" marR="48891" marT="24446" marB="24446" anchor="ctr"/>
                </a:tc>
              </a:tr>
              <a:tr h="342240">
                <a:tc>
                  <a:txBody>
                    <a:bodyPr/>
                    <a:lstStyle/>
                    <a:p>
                      <a:r>
                        <a:rPr lang="en-US" sz="1000">
                          <a:effectLst/>
                        </a:rPr>
                        <a:t>num_access_files</a:t>
                      </a:r>
                    </a:p>
                  </a:txBody>
                  <a:tcPr marL="48891" marR="48891" marT="24446" marB="24446" anchor="ctr"/>
                </a:tc>
                <a:tc>
                  <a:txBody>
                    <a:bodyPr/>
                    <a:lstStyle/>
                    <a:p>
                      <a:r>
                        <a:rPr lang="en-US" sz="1000">
                          <a:effectLst/>
                        </a:rPr>
                        <a:t>number of operations on access control files</a:t>
                      </a:r>
                    </a:p>
                  </a:txBody>
                  <a:tcPr marL="48891" marR="48891" marT="24446" marB="24446" anchor="ctr"/>
                </a:tc>
                <a:tc>
                  <a:txBody>
                    <a:bodyPr/>
                    <a:lstStyle/>
                    <a:p>
                      <a:r>
                        <a:rPr lang="en-US" sz="1000">
                          <a:effectLst/>
                        </a:rPr>
                        <a:t>continuous</a:t>
                      </a:r>
                    </a:p>
                  </a:txBody>
                  <a:tcPr marL="48891" marR="48891" marT="24446" marB="24446" anchor="ctr"/>
                </a:tc>
              </a:tr>
              <a:tr h="342240">
                <a:tc>
                  <a:txBody>
                    <a:bodyPr/>
                    <a:lstStyle/>
                    <a:p>
                      <a:r>
                        <a:rPr lang="en-US" sz="1000">
                          <a:effectLst/>
                        </a:rPr>
                        <a:t>num_outbound_cmds</a:t>
                      </a:r>
                    </a:p>
                  </a:txBody>
                  <a:tcPr marL="48891" marR="48891" marT="24446" marB="24446" anchor="ctr"/>
                </a:tc>
                <a:tc>
                  <a:txBody>
                    <a:bodyPr/>
                    <a:lstStyle/>
                    <a:p>
                      <a:r>
                        <a:rPr lang="en-US" sz="1000">
                          <a:effectLst/>
                        </a:rPr>
                        <a:t>number of outbound commands in an ftp session</a:t>
                      </a:r>
                    </a:p>
                  </a:txBody>
                  <a:tcPr marL="48891" marR="48891" marT="24446" marB="24446" anchor="ctr"/>
                </a:tc>
                <a:tc>
                  <a:txBody>
                    <a:bodyPr/>
                    <a:lstStyle/>
                    <a:p>
                      <a:r>
                        <a:rPr lang="en-US" sz="1000">
                          <a:effectLst/>
                        </a:rPr>
                        <a:t>continuous</a:t>
                      </a:r>
                    </a:p>
                  </a:txBody>
                  <a:tcPr marL="48891" marR="48891" marT="24446" marB="24446" anchor="ctr"/>
                </a:tc>
              </a:tr>
              <a:tr h="342240">
                <a:tc>
                  <a:txBody>
                    <a:bodyPr/>
                    <a:lstStyle/>
                    <a:p>
                      <a:r>
                        <a:rPr lang="en-US" sz="1000">
                          <a:effectLst/>
                        </a:rPr>
                        <a:t>is_hot_login</a:t>
                      </a:r>
                    </a:p>
                  </a:txBody>
                  <a:tcPr marL="48891" marR="48891" marT="24446" marB="24446" anchor="ctr"/>
                </a:tc>
                <a:tc>
                  <a:txBody>
                    <a:bodyPr/>
                    <a:lstStyle/>
                    <a:p>
                      <a:r>
                        <a:rPr lang="en-US" sz="1000">
                          <a:effectLst/>
                        </a:rPr>
                        <a:t>1 if the login belongs to the "hot" list; 0 otherwise</a:t>
                      </a:r>
                    </a:p>
                  </a:txBody>
                  <a:tcPr marL="48891" marR="48891" marT="24446" marB="24446" anchor="ctr"/>
                </a:tc>
                <a:tc>
                  <a:txBody>
                    <a:bodyPr/>
                    <a:lstStyle/>
                    <a:p>
                      <a:r>
                        <a:rPr lang="en-US" sz="1000">
                          <a:effectLst/>
                        </a:rPr>
                        <a:t>discrete</a:t>
                      </a:r>
                    </a:p>
                  </a:txBody>
                  <a:tcPr marL="48891" marR="48891" marT="24446" marB="24446" anchor="ctr"/>
                </a:tc>
              </a:tr>
              <a:tr h="488914">
                <a:tc>
                  <a:txBody>
                    <a:bodyPr/>
                    <a:lstStyle/>
                    <a:p>
                      <a:r>
                        <a:rPr lang="en-US" sz="1000">
                          <a:effectLst/>
                        </a:rPr>
                        <a:t>is_guest_login</a:t>
                      </a:r>
                    </a:p>
                  </a:txBody>
                  <a:tcPr marL="48891" marR="48891" marT="24446" marB="24446" anchor="ctr"/>
                </a:tc>
                <a:tc>
                  <a:txBody>
                    <a:bodyPr/>
                    <a:lstStyle/>
                    <a:p>
                      <a:r>
                        <a:rPr lang="en-US" sz="1000">
                          <a:effectLst/>
                        </a:rPr>
                        <a:t>1 if the login is a &amp;qquot;guest"login; 0 otherwise</a:t>
                      </a:r>
                    </a:p>
                  </a:txBody>
                  <a:tcPr marL="48891" marR="48891" marT="24446" marB="24446" anchor="ctr"/>
                </a:tc>
                <a:tc>
                  <a:txBody>
                    <a:bodyPr/>
                    <a:lstStyle/>
                    <a:p>
                      <a:r>
                        <a:rPr lang="en-US" sz="1000" dirty="0">
                          <a:effectLst/>
                        </a:rPr>
                        <a:t>discrete</a:t>
                      </a:r>
                    </a:p>
                  </a:txBody>
                  <a:tcPr marL="48891" marR="48891" marT="24446" marB="24446" anchor="ctr"/>
                </a:tc>
              </a:tr>
            </a:tbl>
          </a:graphicData>
        </a:graphic>
      </p:graphicFrame>
    </p:spTree>
    <p:extLst>
      <p:ext uri="{BB962C8B-B14F-4D97-AF65-F5344CB8AC3E}">
        <p14:creationId xmlns:p14="http://schemas.microsoft.com/office/powerpoint/2010/main" val="16301978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Traffic Features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096259267"/>
              </p:ext>
            </p:extLst>
          </p:nvPr>
        </p:nvGraphicFramePr>
        <p:xfrm>
          <a:off x="1571947" y="1796198"/>
          <a:ext cx="8640564" cy="4358404"/>
        </p:xfrm>
        <a:graphic>
          <a:graphicData uri="http://schemas.openxmlformats.org/drawingml/2006/table">
            <a:tbl>
              <a:tblPr>
                <a:tableStyleId>{21E4AEA4-8DFA-4A89-87EB-49C32662AFE0}</a:tableStyleId>
              </a:tblPr>
              <a:tblGrid>
                <a:gridCol w="2880188"/>
                <a:gridCol w="2880188"/>
                <a:gridCol w="2880188"/>
              </a:tblGrid>
              <a:tr h="200061">
                <a:tc>
                  <a:txBody>
                    <a:bodyPr/>
                    <a:lstStyle/>
                    <a:p>
                      <a:r>
                        <a:rPr lang="en-US" sz="1000">
                          <a:effectLst/>
                        </a:rPr>
                        <a:t>feature name</a:t>
                      </a:r>
                    </a:p>
                  </a:txBody>
                  <a:tcPr marL="50015" marR="50015" marT="25008" marB="25008" anchor="ctr"/>
                </a:tc>
                <a:tc>
                  <a:txBody>
                    <a:bodyPr/>
                    <a:lstStyle/>
                    <a:p>
                      <a:r>
                        <a:rPr lang="en-US" sz="1000">
                          <a:effectLst/>
                        </a:rPr>
                        <a:t>description&gt;</a:t>
                      </a:r>
                    </a:p>
                  </a:txBody>
                  <a:tcPr marL="50015" marR="50015" marT="25008" marB="25008" anchor="ctr"/>
                </a:tc>
                <a:tc>
                  <a:txBody>
                    <a:bodyPr/>
                    <a:lstStyle/>
                    <a:p>
                      <a:r>
                        <a:rPr lang="en-US" sz="1000">
                          <a:effectLst/>
                        </a:rPr>
                        <a:t>type</a:t>
                      </a:r>
                    </a:p>
                  </a:txBody>
                  <a:tcPr marL="50015" marR="50015" marT="25008" marB="25008" anchor="ctr"/>
                </a:tc>
              </a:tr>
              <a:tr h="650200">
                <a:tc>
                  <a:txBody>
                    <a:bodyPr/>
                    <a:lstStyle/>
                    <a:p>
                      <a:r>
                        <a:rPr lang="en-US" sz="1000">
                          <a:effectLst/>
                        </a:rPr>
                        <a:t>count</a:t>
                      </a:r>
                    </a:p>
                  </a:txBody>
                  <a:tcPr marL="50015" marR="50015" marT="25008" marB="25008" anchor="ctr"/>
                </a:tc>
                <a:tc>
                  <a:txBody>
                    <a:bodyPr/>
                    <a:lstStyle/>
                    <a:p>
                      <a:r>
                        <a:rPr lang="en-US" sz="1000">
                          <a:effectLst/>
                        </a:rPr>
                        <a:t>number of connections to the same host as the current connection in the past two seconds</a:t>
                      </a:r>
                    </a:p>
                  </a:txBody>
                  <a:tcPr marL="50015" marR="50015" marT="25008" marB="25008" anchor="ctr"/>
                </a:tc>
                <a:tc>
                  <a:txBody>
                    <a:bodyPr/>
                    <a:lstStyle/>
                    <a:p>
                      <a:r>
                        <a:rPr lang="en-US" sz="1000">
                          <a:effectLst/>
                        </a:rPr>
                        <a:t>continuous</a:t>
                      </a:r>
                    </a:p>
                  </a:txBody>
                  <a:tcPr marL="50015" marR="50015" marT="25008" marB="25008" anchor="ctr"/>
                </a:tc>
              </a:tr>
              <a:tr h="200061">
                <a:tc gridSpan="3">
                  <a:txBody>
                    <a:bodyPr/>
                    <a:lstStyle/>
                    <a:p>
                      <a:pPr algn="ctr"/>
                      <a:r>
                        <a:rPr lang="en-US" sz="1000">
                          <a:effectLst/>
                        </a:rPr>
                        <a:t>Note: The following features refer to these same-host connections.</a:t>
                      </a:r>
                    </a:p>
                  </a:txBody>
                  <a:tcPr marL="50015" marR="50015" marT="25008" marB="25008" anchor="ctr"/>
                </a:tc>
                <a:tc hMerge="1">
                  <a:txBody>
                    <a:bodyPr/>
                    <a:lstStyle/>
                    <a:p>
                      <a:endParaRPr lang="en-US"/>
                    </a:p>
                  </a:txBody>
                  <a:tcPr/>
                </a:tc>
                <a:tc hMerge="1">
                  <a:txBody>
                    <a:bodyPr/>
                    <a:lstStyle/>
                    <a:p>
                      <a:endParaRPr lang="en-US"/>
                    </a:p>
                  </a:txBody>
                  <a:tcPr/>
                </a:tc>
              </a:tr>
              <a:tr h="350108">
                <a:tc>
                  <a:txBody>
                    <a:bodyPr/>
                    <a:lstStyle/>
                    <a:p>
                      <a:r>
                        <a:rPr lang="en-US" sz="1000" dirty="0" err="1">
                          <a:effectLst/>
                        </a:rPr>
                        <a:t>serror_rate</a:t>
                      </a:r>
                      <a:endParaRPr lang="en-US" sz="1000" dirty="0">
                        <a:effectLst/>
                      </a:endParaRPr>
                    </a:p>
                  </a:txBody>
                  <a:tcPr marL="50015" marR="50015" marT="25008" marB="25008" anchor="ctr"/>
                </a:tc>
                <a:tc>
                  <a:txBody>
                    <a:bodyPr/>
                    <a:lstStyle/>
                    <a:p>
                      <a:r>
                        <a:rPr lang="en-US" sz="1000">
                          <a:effectLst/>
                        </a:rPr>
                        <a:t>% of connections that have "SYN" errors</a:t>
                      </a:r>
                    </a:p>
                  </a:txBody>
                  <a:tcPr marL="50015" marR="50015" marT="25008" marB="25008" anchor="ctr"/>
                </a:tc>
                <a:tc>
                  <a:txBody>
                    <a:bodyPr/>
                    <a:lstStyle/>
                    <a:p>
                      <a:r>
                        <a:rPr lang="en-US" sz="1000">
                          <a:effectLst/>
                        </a:rPr>
                        <a:t>continuous</a:t>
                      </a:r>
                    </a:p>
                  </a:txBody>
                  <a:tcPr marL="50015" marR="50015" marT="25008" marB="25008" anchor="ctr"/>
                </a:tc>
              </a:tr>
              <a:tr h="350108">
                <a:tc>
                  <a:txBody>
                    <a:bodyPr/>
                    <a:lstStyle/>
                    <a:p>
                      <a:r>
                        <a:rPr lang="en-US" sz="1000">
                          <a:effectLst/>
                        </a:rPr>
                        <a:t>rerror_rate</a:t>
                      </a:r>
                    </a:p>
                  </a:txBody>
                  <a:tcPr marL="50015" marR="50015" marT="25008" marB="25008" anchor="ctr"/>
                </a:tc>
                <a:tc>
                  <a:txBody>
                    <a:bodyPr/>
                    <a:lstStyle/>
                    <a:p>
                      <a:r>
                        <a:rPr lang="en-US" sz="1000">
                          <a:effectLst/>
                        </a:rPr>
                        <a:t>% of connections that have "REJ" errors</a:t>
                      </a:r>
                    </a:p>
                  </a:txBody>
                  <a:tcPr marL="50015" marR="50015" marT="25008" marB="25008" anchor="ctr"/>
                </a:tc>
                <a:tc>
                  <a:txBody>
                    <a:bodyPr/>
                    <a:lstStyle/>
                    <a:p>
                      <a:r>
                        <a:rPr lang="en-US" sz="1000">
                          <a:effectLst/>
                        </a:rPr>
                        <a:t>continuous</a:t>
                      </a:r>
                    </a:p>
                  </a:txBody>
                  <a:tcPr marL="50015" marR="50015" marT="25008" marB="25008" anchor="ctr"/>
                </a:tc>
              </a:tr>
              <a:tr h="350108">
                <a:tc>
                  <a:txBody>
                    <a:bodyPr/>
                    <a:lstStyle/>
                    <a:p>
                      <a:r>
                        <a:rPr lang="en-US" sz="1000">
                          <a:effectLst/>
                        </a:rPr>
                        <a:t>same_srv_rate</a:t>
                      </a:r>
                    </a:p>
                  </a:txBody>
                  <a:tcPr marL="50015" marR="50015" marT="25008" marB="25008" anchor="ctr"/>
                </a:tc>
                <a:tc>
                  <a:txBody>
                    <a:bodyPr/>
                    <a:lstStyle/>
                    <a:p>
                      <a:r>
                        <a:rPr lang="en-US" sz="1000">
                          <a:effectLst/>
                        </a:rPr>
                        <a:t>% of connections to the same service</a:t>
                      </a:r>
                    </a:p>
                  </a:txBody>
                  <a:tcPr marL="50015" marR="50015" marT="25008" marB="25008" anchor="ctr"/>
                </a:tc>
                <a:tc>
                  <a:txBody>
                    <a:bodyPr/>
                    <a:lstStyle/>
                    <a:p>
                      <a:r>
                        <a:rPr lang="en-US" sz="1000">
                          <a:effectLst/>
                        </a:rPr>
                        <a:t>continuous</a:t>
                      </a:r>
                    </a:p>
                  </a:txBody>
                  <a:tcPr marL="50015" marR="50015" marT="25008" marB="25008" anchor="ctr"/>
                </a:tc>
              </a:tr>
              <a:tr h="350108">
                <a:tc>
                  <a:txBody>
                    <a:bodyPr/>
                    <a:lstStyle/>
                    <a:p>
                      <a:r>
                        <a:rPr lang="en-US" sz="1000">
                          <a:effectLst/>
                        </a:rPr>
                        <a:t>diff_srv_rate</a:t>
                      </a:r>
                    </a:p>
                  </a:txBody>
                  <a:tcPr marL="50015" marR="50015" marT="25008" marB="25008" anchor="ctr"/>
                </a:tc>
                <a:tc>
                  <a:txBody>
                    <a:bodyPr/>
                    <a:lstStyle/>
                    <a:p>
                      <a:r>
                        <a:rPr lang="en-US" sz="1000">
                          <a:effectLst/>
                        </a:rPr>
                        <a:t>% of connections to different services</a:t>
                      </a:r>
                    </a:p>
                  </a:txBody>
                  <a:tcPr marL="50015" marR="50015" marT="25008" marB="25008" anchor="ctr"/>
                </a:tc>
                <a:tc>
                  <a:txBody>
                    <a:bodyPr/>
                    <a:lstStyle/>
                    <a:p>
                      <a:r>
                        <a:rPr lang="en-US" sz="1000">
                          <a:effectLst/>
                        </a:rPr>
                        <a:t>continuous</a:t>
                      </a:r>
                    </a:p>
                  </a:txBody>
                  <a:tcPr marL="50015" marR="50015" marT="25008" marB="25008" anchor="ctr"/>
                </a:tc>
              </a:tr>
              <a:tr h="650200">
                <a:tc>
                  <a:txBody>
                    <a:bodyPr/>
                    <a:lstStyle/>
                    <a:p>
                      <a:r>
                        <a:rPr lang="en-US" sz="1000">
                          <a:effectLst/>
                        </a:rPr>
                        <a:t>srv_count</a:t>
                      </a:r>
                    </a:p>
                  </a:txBody>
                  <a:tcPr marL="50015" marR="50015" marT="25008" marB="25008" anchor="ctr"/>
                </a:tc>
                <a:tc>
                  <a:txBody>
                    <a:bodyPr/>
                    <a:lstStyle/>
                    <a:p>
                      <a:r>
                        <a:rPr lang="en-US" sz="1000">
                          <a:effectLst/>
                        </a:rPr>
                        <a:t>number of connections to the same service as the current connection in the past two seconds</a:t>
                      </a:r>
                    </a:p>
                  </a:txBody>
                  <a:tcPr marL="50015" marR="50015" marT="25008" marB="25008" anchor="ctr"/>
                </a:tc>
                <a:tc>
                  <a:txBody>
                    <a:bodyPr/>
                    <a:lstStyle/>
                    <a:p>
                      <a:r>
                        <a:rPr lang="en-US" sz="1000">
                          <a:effectLst/>
                        </a:rPr>
                        <a:t>continuous</a:t>
                      </a:r>
                    </a:p>
                  </a:txBody>
                  <a:tcPr marL="50015" marR="50015" marT="25008" marB="25008" anchor="ctr"/>
                </a:tc>
              </a:tr>
              <a:tr h="200061">
                <a:tc gridSpan="3">
                  <a:txBody>
                    <a:bodyPr/>
                    <a:lstStyle/>
                    <a:p>
                      <a:pPr algn="ctr"/>
                      <a:r>
                        <a:rPr lang="en-US" sz="1000">
                          <a:effectLst/>
                        </a:rPr>
                        <a:t>Note: The following features refer to these same-service connections.</a:t>
                      </a:r>
                    </a:p>
                  </a:txBody>
                  <a:tcPr marL="50015" marR="50015" marT="25008" marB="25008" anchor="ctr"/>
                </a:tc>
                <a:tc hMerge="1">
                  <a:txBody>
                    <a:bodyPr/>
                    <a:lstStyle/>
                    <a:p>
                      <a:endParaRPr lang="en-US"/>
                    </a:p>
                  </a:txBody>
                  <a:tcPr/>
                </a:tc>
                <a:tc hMerge="1">
                  <a:txBody>
                    <a:bodyPr/>
                    <a:lstStyle/>
                    <a:p>
                      <a:endParaRPr lang="en-US"/>
                    </a:p>
                  </a:txBody>
                  <a:tcPr/>
                </a:tc>
              </a:tr>
              <a:tr h="350108">
                <a:tc>
                  <a:txBody>
                    <a:bodyPr/>
                    <a:lstStyle/>
                    <a:p>
                      <a:r>
                        <a:rPr lang="en-US" sz="1000">
                          <a:effectLst/>
                        </a:rPr>
                        <a:t>srv_serror_rate</a:t>
                      </a:r>
                    </a:p>
                  </a:txBody>
                  <a:tcPr marL="50015" marR="50015" marT="25008" marB="25008" anchor="ctr"/>
                </a:tc>
                <a:tc>
                  <a:txBody>
                    <a:bodyPr/>
                    <a:lstStyle/>
                    <a:p>
                      <a:r>
                        <a:rPr lang="en-US" sz="1000">
                          <a:effectLst/>
                        </a:rPr>
                        <a:t>% of connections that have "SYN" errors</a:t>
                      </a:r>
                    </a:p>
                  </a:txBody>
                  <a:tcPr marL="50015" marR="50015" marT="25008" marB="25008" anchor="ctr"/>
                </a:tc>
                <a:tc>
                  <a:txBody>
                    <a:bodyPr/>
                    <a:lstStyle/>
                    <a:p>
                      <a:r>
                        <a:rPr lang="en-US" sz="1000">
                          <a:effectLst/>
                        </a:rPr>
                        <a:t>continuous</a:t>
                      </a:r>
                    </a:p>
                  </a:txBody>
                  <a:tcPr marL="50015" marR="50015" marT="25008" marB="25008" anchor="ctr"/>
                </a:tc>
              </a:tr>
              <a:tr h="350108">
                <a:tc>
                  <a:txBody>
                    <a:bodyPr/>
                    <a:lstStyle/>
                    <a:p>
                      <a:r>
                        <a:rPr lang="en-US" sz="1000">
                          <a:effectLst/>
                        </a:rPr>
                        <a:t>srv_rerror_rate</a:t>
                      </a:r>
                    </a:p>
                  </a:txBody>
                  <a:tcPr marL="50015" marR="50015" marT="25008" marB="25008" anchor="ctr"/>
                </a:tc>
                <a:tc>
                  <a:txBody>
                    <a:bodyPr/>
                    <a:lstStyle/>
                    <a:p>
                      <a:r>
                        <a:rPr lang="en-US" sz="1000">
                          <a:effectLst/>
                        </a:rPr>
                        <a:t>% of connections that have "REJ" errors</a:t>
                      </a:r>
                    </a:p>
                  </a:txBody>
                  <a:tcPr marL="50015" marR="50015" marT="25008" marB="25008" anchor="ctr"/>
                </a:tc>
                <a:tc>
                  <a:txBody>
                    <a:bodyPr/>
                    <a:lstStyle/>
                    <a:p>
                      <a:r>
                        <a:rPr lang="en-US" sz="1000">
                          <a:effectLst/>
                        </a:rPr>
                        <a:t>continuous</a:t>
                      </a:r>
                    </a:p>
                  </a:txBody>
                  <a:tcPr marL="50015" marR="50015" marT="25008" marB="25008" anchor="ctr"/>
                </a:tc>
              </a:tr>
              <a:tr h="350108">
                <a:tc>
                  <a:txBody>
                    <a:bodyPr/>
                    <a:lstStyle/>
                    <a:p>
                      <a:r>
                        <a:rPr lang="en-US" sz="1000">
                          <a:effectLst/>
                        </a:rPr>
                        <a:t>srv_diff_host_rate</a:t>
                      </a:r>
                    </a:p>
                  </a:txBody>
                  <a:tcPr marL="50015" marR="50015" marT="25008" marB="25008" anchor="ctr"/>
                </a:tc>
                <a:tc>
                  <a:txBody>
                    <a:bodyPr/>
                    <a:lstStyle/>
                    <a:p>
                      <a:r>
                        <a:rPr lang="en-US" sz="1000">
                          <a:effectLst/>
                        </a:rPr>
                        <a:t>% of connections to different hosts</a:t>
                      </a:r>
                    </a:p>
                  </a:txBody>
                  <a:tcPr marL="50015" marR="50015" marT="25008" marB="25008" anchor="ctr"/>
                </a:tc>
                <a:tc>
                  <a:txBody>
                    <a:bodyPr/>
                    <a:lstStyle/>
                    <a:p>
                      <a:r>
                        <a:rPr lang="en-US" sz="1000" dirty="0">
                          <a:effectLst/>
                        </a:rPr>
                        <a:t>continuous</a:t>
                      </a:r>
                    </a:p>
                  </a:txBody>
                  <a:tcPr marL="50015" marR="50015" marT="25008" marB="25008" anchor="ctr"/>
                </a:tc>
              </a:tr>
            </a:tbl>
          </a:graphicData>
        </a:graphic>
      </p:graphicFrame>
    </p:spTree>
    <p:extLst>
      <p:ext uri="{BB962C8B-B14F-4D97-AF65-F5344CB8AC3E}">
        <p14:creationId xmlns:p14="http://schemas.microsoft.com/office/powerpoint/2010/main" val="11384931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p:txBody>
          <a:bodyPr/>
          <a:lstStyle/>
          <a:p>
            <a:r>
              <a:rPr lang="en-US" dirty="0"/>
              <a:t>A</a:t>
            </a:r>
            <a:r>
              <a:rPr lang="en-US" dirty="0" smtClean="0"/>
              <a:t>ttack types,</a:t>
            </a:r>
            <a:r>
              <a:rPr lang="en-US" dirty="0" smtClean="0"/>
              <a:t> features and datasets</a:t>
            </a:r>
          </a:p>
          <a:p>
            <a:r>
              <a:rPr lang="en-US" dirty="0" smtClean="0"/>
              <a:t>Data preprocessing</a:t>
            </a:r>
          </a:p>
          <a:p>
            <a:r>
              <a:rPr lang="en-US" dirty="0" smtClean="0"/>
              <a:t>Models, </a:t>
            </a:r>
            <a:r>
              <a:rPr lang="en-US" dirty="0"/>
              <a:t>p</a:t>
            </a:r>
            <a:r>
              <a:rPr lang="en-US" dirty="0" smtClean="0"/>
              <a:t>arameter study and </a:t>
            </a:r>
            <a:r>
              <a:rPr lang="en-US" dirty="0" smtClean="0"/>
              <a:t>the implementation details</a:t>
            </a:r>
          </a:p>
          <a:p>
            <a:pPr lvl="1"/>
            <a:r>
              <a:rPr lang="en-US" dirty="0" smtClean="0"/>
              <a:t>Logistic regression(</a:t>
            </a:r>
            <a:r>
              <a:rPr lang="en-US" dirty="0" smtClean="0"/>
              <a:t>Supervised learning</a:t>
            </a:r>
            <a:r>
              <a:rPr lang="en-US" dirty="0" smtClean="0"/>
              <a:t>)</a:t>
            </a:r>
          </a:p>
          <a:p>
            <a:pPr lvl="1"/>
            <a:r>
              <a:rPr lang="en-US" dirty="0" smtClean="0"/>
              <a:t>Decision tree(supervised learning)</a:t>
            </a:r>
          </a:p>
          <a:p>
            <a:pPr lvl="1"/>
            <a:r>
              <a:rPr lang="en-US" dirty="0" err="1" smtClean="0"/>
              <a:t>Kmeans</a:t>
            </a:r>
            <a:r>
              <a:rPr lang="en-US" dirty="0" smtClean="0"/>
              <a:t>(unsupervised learning)</a:t>
            </a:r>
          </a:p>
          <a:p>
            <a:r>
              <a:rPr lang="en-US" dirty="0"/>
              <a:t>C</a:t>
            </a:r>
            <a:r>
              <a:rPr lang="en-US" dirty="0" smtClean="0"/>
              <a:t>omparison of models</a:t>
            </a:r>
          </a:p>
          <a:p>
            <a:r>
              <a:rPr lang="en-US" dirty="0" smtClean="0"/>
              <a:t>Summary</a:t>
            </a:r>
          </a:p>
          <a:p>
            <a:pPr lvl="2"/>
            <a:endParaRPr lang="en-US" dirty="0" smtClean="0"/>
          </a:p>
          <a:p>
            <a:endParaRPr lang="en-US" dirty="0"/>
          </a:p>
        </p:txBody>
      </p:sp>
    </p:spTree>
    <p:extLst>
      <p:ext uri="{BB962C8B-B14F-4D97-AF65-F5344CB8AC3E}">
        <p14:creationId xmlns:p14="http://schemas.microsoft.com/office/powerpoint/2010/main" val="9765759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31573" y="-166215"/>
            <a:ext cx="10515600" cy="1325563"/>
          </a:xfrm>
        </p:spPr>
        <p:txBody>
          <a:bodyPr/>
          <a:lstStyle/>
          <a:p>
            <a:r>
              <a:rPr lang="en-US" dirty="0" smtClean="0"/>
              <a:t>Four different types of attack </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567292856"/>
              </p:ext>
            </p:extLst>
          </p:nvPr>
        </p:nvGraphicFramePr>
        <p:xfrm>
          <a:off x="2214229" y="992136"/>
          <a:ext cx="7037033" cy="5151708"/>
        </p:xfrm>
        <a:graphic>
          <a:graphicData uri="http://schemas.openxmlformats.org/drawingml/2006/table">
            <a:tbl>
              <a:tblPr firstRow="1" bandRow="1">
                <a:tableStyleId>{0E3FDE45-AF77-4B5C-9715-49D594BDF05E}</a:tableStyleId>
              </a:tblPr>
              <a:tblGrid>
                <a:gridCol w="962146"/>
                <a:gridCol w="2489583"/>
                <a:gridCol w="3585304"/>
              </a:tblGrid>
              <a:tr h="540404">
                <a:tc>
                  <a:txBody>
                    <a:bodyPr/>
                    <a:lstStyle/>
                    <a:p>
                      <a:endParaRPr lang="en-US" dirty="0"/>
                    </a:p>
                  </a:txBody>
                  <a:tcPr/>
                </a:tc>
                <a:tc>
                  <a:txBody>
                    <a:bodyPr/>
                    <a:lstStyle/>
                    <a:p>
                      <a:r>
                        <a:rPr lang="en-US" dirty="0" smtClean="0"/>
                        <a:t>description</a:t>
                      </a:r>
                      <a:endParaRPr lang="en-US" dirty="0"/>
                    </a:p>
                  </a:txBody>
                  <a:tcPr/>
                </a:tc>
                <a:tc>
                  <a:txBody>
                    <a:bodyPr/>
                    <a:lstStyle/>
                    <a:p>
                      <a:r>
                        <a:rPr lang="en-US" dirty="0" smtClean="0"/>
                        <a:t>Attack types</a:t>
                      </a:r>
                      <a:endParaRPr lang="en-US" dirty="0"/>
                    </a:p>
                  </a:txBody>
                  <a:tcPr/>
                </a:tc>
              </a:tr>
              <a:tr h="954642">
                <a:tc>
                  <a:txBody>
                    <a:bodyPr/>
                    <a:lstStyle/>
                    <a:p>
                      <a:r>
                        <a:rPr lang="en-US" dirty="0" smtClean="0"/>
                        <a:t>DOS</a:t>
                      </a:r>
                      <a:endParaRPr lang="en-US" dirty="0"/>
                    </a:p>
                  </a:txBody>
                  <a:tcPr/>
                </a:tc>
                <a:tc>
                  <a:txBody>
                    <a:bodyPr/>
                    <a:lstStyle/>
                    <a:p>
                      <a:r>
                        <a:rPr lang="en-US" dirty="0" smtClean="0"/>
                        <a:t>Deny</a:t>
                      </a:r>
                      <a:r>
                        <a:rPr lang="en-US" baseline="0" dirty="0" smtClean="0"/>
                        <a:t> of service</a:t>
                      </a:r>
                      <a:endParaRPr lang="en-US" dirty="0"/>
                    </a:p>
                  </a:txBody>
                  <a:tcPr/>
                </a:tc>
                <a:tc>
                  <a:txBody>
                    <a:bodyPr/>
                    <a:lstStyle/>
                    <a:p>
                      <a:r>
                        <a:rPr lang="en-US" dirty="0" err="1" smtClean="0"/>
                        <a:t>Back,Neptune</a:t>
                      </a:r>
                      <a:r>
                        <a:rPr lang="en-US" dirty="0" smtClean="0"/>
                        <a:t>, </a:t>
                      </a:r>
                      <a:r>
                        <a:rPr lang="en-US" dirty="0" smtClean="0"/>
                        <a:t>pod, land, teardrop, </a:t>
                      </a:r>
                      <a:r>
                        <a:rPr lang="en-US" dirty="0" err="1" smtClean="0"/>
                        <a:t>smurf</a:t>
                      </a:r>
                      <a:endParaRPr lang="en-US" dirty="0"/>
                    </a:p>
                  </a:txBody>
                  <a:tcPr/>
                </a:tc>
              </a:tr>
              <a:tr h="1351010">
                <a:tc>
                  <a:txBody>
                    <a:bodyPr/>
                    <a:lstStyle/>
                    <a:p>
                      <a:r>
                        <a:rPr lang="en-US" dirty="0" smtClean="0"/>
                        <a:t>R2L</a:t>
                      </a:r>
                      <a:endParaRPr lang="en-US" dirty="0"/>
                    </a:p>
                  </a:txBody>
                  <a:tcPr/>
                </a:tc>
                <a:tc>
                  <a:txBody>
                    <a:bodyPr/>
                    <a:lstStyle/>
                    <a:p>
                      <a:r>
                        <a:rPr lang="en-US" dirty="0" smtClean="0"/>
                        <a:t>Unauthorized access from a remote machine</a:t>
                      </a:r>
                      <a:endParaRPr lang="en-US" dirty="0"/>
                    </a:p>
                  </a:txBody>
                  <a:tcPr/>
                </a:tc>
                <a:tc>
                  <a:txBody>
                    <a:bodyPr/>
                    <a:lstStyle/>
                    <a:p>
                      <a:r>
                        <a:rPr lang="en-US" dirty="0" err="1" smtClean="0"/>
                        <a:t>ftp_write</a:t>
                      </a:r>
                      <a:r>
                        <a:rPr lang="en-US" dirty="0" smtClean="0"/>
                        <a:t>, </a:t>
                      </a:r>
                      <a:r>
                        <a:rPr lang="en-US" dirty="0" err="1" smtClean="0"/>
                        <a:t>guess_passwd</a:t>
                      </a:r>
                      <a:r>
                        <a:rPr lang="en-US" dirty="0" smtClean="0"/>
                        <a:t>, </a:t>
                      </a:r>
                      <a:r>
                        <a:rPr lang="en-US" dirty="0" err="1" smtClean="0"/>
                        <a:t>multihop</a:t>
                      </a:r>
                      <a:r>
                        <a:rPr lang="en-US" dirty="0" smtClean="0"/>
                        <a:t>, </a:t>
                      </a:r>
                      <a:r>
                        <a:rPr lang="en-US" dirty="0" err="1" smtClean="0"/>
                        <a:t>perl,phf</a:t>
                      </a:r>
                      <a:r>
                        <a:rPr lang="en-US" dirty="0" smtClean="0"/>
                        <a:t>, spy, </a:t>
                      </a:r>
                      <a:r>
                        <a:rPr lang="en-US" dirty="0" err="1" smtClean="0"/>
                        <a:t>warezclient</a:t>
                      </a:r>
                      <a:r>
                        <a:rPr lang="en-US" dirty="0" smtClean="0"/>
                        <a:t>, </a:t>
                      </a:r>
                      <a:r>
                        <a:rPr lang="en-US" dirty="0" err="1" smtClean="0"/>
                        <a:t>warezmaster</a:t>
                      </a:r>
                      <a:endParaRPr lang="en-US" dirty="0"/>
                    </a:p>
                  </a:txBody>
                  <a:tcPr/>
                </a:tc>
              </a:tr>
              <a:tr h="1351010">
                <a:tc>
                  <a:txBody>
                    <a:bodyPr/>
                    <a:lstStyle/>
                    <a:p>
                      <a:r>
                        <a:rPr lang="en-US" dirty="0" smtClean="0"/>
                        <a:t>U2R</a:t>
                      </a:r>
                      <a:endParaRPr lang="en-US" dirty="0"/>
                    </a:p>
                  </a:txBody>
                  <a:tcPr/>
                </a:tc>
                <a:tc>
                  <a:txBody>
                    <a:bodyPr/>
                    <a:lstStyle/>
                    <a:p>
                      <a:r>
                        <a:rPr lang="en-US" dirty="0" smtClean="0"/>
                        <a:t>Unauthorized access to local super user privileges </a:t>
                      </a:r>
                      <a:endParaRPr lang="en-US" dirty="0"/>
                    </a:p>
                  </a:txBody>
                  <a:tcPr/>
                </a:tc>
                <a:tc>
                  <a:txBody>
                    <a:bodyPr/>
                    <a:lstStyle/>
                    <a:p>
                      <a:r>
                        <a:rPr lang="en-US" dirty="0" err="1" smtClean="0"/>
                        <a:t>buffer_overflow</a:t>
                      </a:r>
                      <a:r>
                        <a:rPr lang="en-US" dirty="0" smtClean="0"/>
                        <a:t>, </a:t>
                      </a:r>
                      <a:r>
                        <a:rPr lang="en-US" dirty="0" err="1" smtClean="0"/>
                        <a:t>loadmodule</a:t>
                      </a:r>
                      <a:r>
                        <a:rPr lang="en-US" dirty="0" smtClean="0"/>
                        <a:t>, rootkit</a:t>
                      </a:r>
                      <a:endParaRPr lang="en-US" dirty="0"/>
                    </a:p>
                  </a:txBody>
                  <a:tcPr/>
                </a:tc>
              </a:tr>
              <a:tr h="954642">
                <a:tc>
                  <a:txBody>
                    <a:bodyPr/>
                    <a:lstStyle/>
                    <a:p>
                      <a:r>
                        <a:rPr lang="en-US" dirty="0" smtClean="0"/>
                        <a:t>Probe</a:t>
                      </a:r>
                      <a:endParaRPr lang="en-US" dirty="0"/>
                    </a:p>
                  </a:txBody>
                  <a:tcPr/>
                </a:tc>
                <a:tc>
                  <a:txBody>
                    <a:bodyPr/>
                    <a:lstStyle/>
                    <a:p>
                      <a:r>
                        <a:rPr lang="en-US" dirty="0" smtClean="0"/>
                        <a:t>Surveillance and other probing</a:t>
                      </a:r>
                      <a:endParaRPr lang="en-US" dirty="0"/>
                    </a:p>
                  </a:txBody>
                  <a:tcPr/>
                </a:tc>
                <a:tc>
                  <a:txBody>
                    <a:bodyPr/>
                    <a:lstStyle/>
                    <a:p>
                      <a:r>
                        <a:rPr lang="en-US" dirty="0" err="1" smtClean="0"/>
                        <a:t>Ipsweep</a:t>
                      </a:r>
                      <a:r>
                        <a:rPr lang="en-US" dirty="0" smtClean="0"/>
                        <a:t>, </a:t>
                      </a:r>
                      <a:r>
                        <a:rPr lang="en-US" dirty="0" err="1" smtClean="0"/>
                        <a:t>portsweep</a:t>
                      </a:r>
                      <a:r>
                        <a:rPr lang="en-US" dirty="0" smtClean="0"/>
                        <a:t> , </a:t>
                      </a:r>
                      <a:r>
                        <a:rPr lang="en-US" dirty="0" err="1" smtClean="0"/>
                        <a:t>nmap</a:t>
                      </a:r>
                      <a:r>
                        <a:rPr lang="en-US" dirty="0" smtClean="0"/>
                        <a:t>, </a:t>
                      </a:r>
                      <a:r>
                        <a:rPr lang="en-US" dirty="0" err="1" smtClean="0"/>
                        <a:t>satan</a:t>
                      </a:r>
                      <a:endParaRPr lang="en-US" dirty="0"/>
                    </a:p>
                  </a:txBody>
                  <a:tcPr/>
                </a:tc>
              </a:tr>
            </a:tbl>
          </a:graphicData>
        </a:graphic>
      </p:graphicFrame>
    </p:spTree>
    <p:extLst>
      <p:ext uri="{BB962C8B-B14F-4D97-AF65-F5344CB8AC3E}">
        <p14:creationId xmlns:p14="http://schemas.microsoft.com/office/powerpoint/2010/main" val="4785056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0654" y="82193"/>
            <a:ext cx="10515600" cy="755740"/>
          </a:xfrm>
        </p:spPr>
        <p:txBody>
          <a:bodyPr/>
          <a:lstStyle/>
          <a:p>
            <a:r>
              <a:rPr lang="en-US" smtClean="0"/>
              <a:t>Four different types of attack</a:t>
            </a:r>
            <a:endParaRPr lang="en-US"/>
          </a:p>
        </p:txBody>
      </p:sp>
      <p:sp>
        <p:nvSpPr>
          <p:cNvPr id="4" name="TextBox 3"/>
          <p:cNvSpPr txBox="1"/>
          <p:nvPr/>
        </p:nvSpPr>
        <p:spPr>
          <a:xfrm>
            <a:off x="703225" y="2939905"/>
            <a:ext cx="4289399" cy="1200329"/>
          </a:xfrm>
          <a:prstGeom prst="rect">
            <a:avLst/>
          </a:prstGeom>
          <a:noFill/>
        </p:spPr>
        <p:txBody>
          <a:bodyPr wrap="square" rtlCol="0">
            <a:spAutoFit/>
          </a:bodyPr>
          <a:lstStyle/>
          <a:p>
            <a:r>
              <a:rPr lang="en-US" b="1" dirty="0" smtClean="0"/>
              <a:t>DOS:</a:t>
            </a:r>
            <a:r>
              <a:rPr lang="en-US" b="1" dirty="0" smtClean="0"/>
              <a:t> </a:t>
            </a:r>
            <a:r>
              <a:rPr lang="en-US" dirty="0" smtClean="0"/>
              <a:t>deny</a:t>
            </a:r>
            <a:r>
              <a:rPr lang="en-US" baseline="0" dirty="0" smtClean="0"/>
              <a:t> of service, </a:t>
            </a:r>
            <a:r>
              <a:rPr lang="en-US" baseline="0" dirty="0" err="1" smtClean="0"/>
              <a:t>e.g</a:t>
            </a:r>
            <a:r>
              <a:rPr lang="en-US" baseline="0" dirty="0" smtClean="0"/>
              <a:t> </a:t>
            </a:r>
            <a:r>
              <a:rPr lang="en-US" dirty="0" err="1"/>
              <a:t>b</a:t>
            </a:r>
            <a:r>
              <a:rPr lang="en-US" dirty="0" err="1" smtClean="0"/>
              <a:t>ack,neptune</a:t>
            </a:r>
            <a:r>
              <a:rPr lang="en-US" dirty="0" smtClean="0"/>
              <a:t>, pod, land, teardrop, </a:t>
            </a:r>
            <a:r>
              <a:rPr lang="en-US" dirty="0" err="1" smtClean="0"/>
              <a:t>smurf</a:t>
            </a:r>
            <a:endParaRPr lang="en-US" dirty="0" smtClean="0"/>
          </a:p>
          <a:p>
            <a:r>
              <a:rPr lang="en-US" baseline="0" dirty="0" smtClean="0"/>
              <a:t> </a:t>
            </a:r>
            <a:endParaRPr lang="en-US" dirty="0" smtClean="0"/>
          </a:p>
          <a:p>
            <a:r>
              <a:rPr lang="en-US" dirty="0" smtClean="0"/>
              <a:t> </a:t>
            </a:r>
            <a:endParaRPr lang="en-US" dirty="0"/>
          </a:p>
        </p:txBody>
      </p:sp>
      <p:pic>
        <p:nvPicPr>
          <p:cNvPr id="5" name="Picture 4"/>
          <p:cNvPicPr>
            <a:picLocks noChangeAspect="1"/>
          </p:cNvPicPr>
          <p:nvPr/>
        </p:nvPicPr>
        <p:blipFill>
          <a:blip r:embed="rId2"/>
          <a:stretch>
            <a:fillRect/>
          </a:stretch>
        </p:blipFill>
        <p:spPr>
          <a:xfrm>
            <a:off x="1348086" y="951828"/>
            <a:ext cx="3103211" cy="1988076"/>
          </a:xfrm>
          <a:prstGeom prst="rect">
            <a:avLst/>
          </a:prstGeom>
        </p:spPr>
      </p:pic>
      <p:pic>
        <p:nvPicPr>
          <p:cNvPr id="7" name="Picture 6"/>
          <p:cNvPicPr>
            <a:picLocks noChangeAspect="1"/>
          </p:cNvPicPr>
          <p:nvPr/>
        </p:nvPicPr>
        <p:blipFill>
          <a:blip r:embed="rId3"/>
          <a:stretch>
            <a:fillRect/>
          </a:stretch>
        </p:blipFill>
        <p:spPr>
          <a:xfrm>
            <a:off x="5963750" y="894881"/>
            <a:ext cx="3230623" cy="1988076"/>
          </a:xfrm>
          <a:prstGeom prst="rect">
            <a:avLst/>
          </a:prstGeom>
        </p:spPr>
      </p:pic>
      <p:sp>
        <p:nvSpPr>
          <p:cNvPr id="8" name="TextBox 7"/>
          <p:cNvSpPr txBox="1"/>
          <p:nvPr/>
        </p:nvSpPr>
        <p:spPr>
          <a:xfrm>
            <a:off x="5840460" y="2939904"/>
            <a:ext cx="5275740" cy="1477328"/>
          </a:xfrm>
          <a:prstGeom prst="rect">
            <a:avLst/>
          </a:prstGeom>
          <a:noFill/>
        </p:spPr>
        <p:txBody>
          <a:bodyPr wrap="none" rtlCol="0">
            <a:spAutoFit/>
          </a:bodyPr>
          <a:lstStyle/>
          <a:p>
            <a:r>
              <a:rPr lang="en-US" b="1" dirty="0" smtClean="0"/>
              <a:t>R2L:</a:t>
            </a:r>
            <a:r>
              <a:rPr lang="en-US" b="1" dirty="0" smtClean="0"/>
              <a:t> </a:t>
            </a:r>
            <a:r>
              <a:rPr lang="en-US" dirty="0"/>
              <a:t>u</a:t>
            </a:r>
            <a:r>
              <a:rPr lang="en-US" dirty="0" smtClean="0"/>
              <a:t>nauthorized access from a remote machine,</a:t>
            </a:r>
          </a:p>
          <a:p>
            <a:r>
              <a:rPr lang="en-US" baseline="0" dirty="0" err="1" smtClean="0"/>
              <a:t>e.g</a:t>
            </a:r>
            <a:r>
              <a:rPr lang="en-US" baseline="0" dirty="0" smtClean="0"/>
              <a:t> </a:t>
            </a:r>
            <a:r>
              <a:rPr lang="en-US" dirty="0" err="1" smtClean="0"/>
              <a:t>ftp_write</a:t>
            </a:r>
            <a:r>
              <a:rPr lang="en-US" dirty="0" smtClean="0"/>
              <a:t>, </a:t>
            </a:r>
            <a:r>
              <a:rPr lang="en-US" dirty="0" err="1" smtClean="0"/>
              <a:t>guess_passwd</a:t>
            </a:r>
            <a:r>
              <a:rPr lang="en-US" dirty="0" smtClean="0"/>
              <a:t>, </a:t>
            </a:r>
            <a:r>
              <a:rPr lang="en-US" dirty="0" err="1" smtClean="0"/>
              <a:t>multihop</a:t>
            </a:r>
            <a:r>
              <a:rPr lang="en-US" dirty="0" smtClean="0"/>
              <a:t>, </a:t>
            </a:r>
            <a:r>
              <a:rPr lang="en-US" dirty="0" err="1" smtClean="0"/>
              <a:t>perl,phf</a:t>
            </a:r>
            <a:r>
              <a:rPr lang="en-US" dirty="0" smtClean="0"/>
              <a:t>, spy, </a:t>
            </a:r>
          </a:p>
          <a:p>
            <a:r>
              <a:rPr lang="en-US" dirty="0" err="1" smtClean="0"/>
              <a:t>warezclient</a:t>
            </a:r>
            <a:r>
              <a:rPr lang="en-US" dirty="0" smtClean="0"/>
              <a:t>, </a:t>
            </a:r>
            <a:r>
              <a:rPr lang="en-US" dirty="0" err="1" smtClean="0"/>
              <a:t>warezmaster</a:t>
            </a:r>
            <a:endParaRPr lang="en-US" dirty="0" smtClean="0"/>
          </a:p>
          <a:p>
            <a:r>
              <a:rPr lang="en-US" baseline="0" dirty="0" smtClean="0"/>
              <a:t> </a:t>
            </a:r>
            <a:endParaRPr lang="en-US" dirty="0" smtClean="0"/>
          </a:p>
          <a:p>
            <a:r>
              <a:rPr lang="en-US" dirty="0" smtClean="0"/>
              <a:t> </a:t>
            </a:r>
            <a:endParaRPr lang="en-US" dirty="0"/>
          </a:p>
        </p:txBody>
      </p:sp>
      <p:pic>
        <p:nvPicPr>
          <p:cNvPr id="9" name="Picture 8"/>
          <p:cNvPicPr>
            <a:picLocks noChangeAspect="1"/>
          </p:cNvPicPr>
          <p:nvPr/>
        </p:nvPicPr>
        <p:blipFill rotWithShape="1">
          <a:blip r:embed="rId4"/>
          <a:srcRect b="13936"/>
          <a:stretch/>
        </p:blipFill>
        <p:spPr>
          <a:xfrm>
            <a:off x="851692" y="3907140"/>
            <a:ext cx="3905243" cy="1875822"/>
          </a:xfrm>
          <a:prstGeom prst="rect">
            <a:avLst/>
          </a:prstGeom>
        </p:spPr>
      </p:pic>
      <p:sp>
        <p:nvSpPr>
          <p:cNvPr id="10" name="TextBox 9"/>
          <p:cNvSpPr txBox="1"/>
          <p:nvPr/>
        </p:nvSpPr>
        <p:spPr>
          <a:xfrm>
            <a:off x="466710" y="5935782"/>
            <a:ext cx="4864242" cy="1754326"/>
          </a:xfrm>
          <a:prstGeom prst="rect">
            <a:avLst/>
          </a:prstGeom>
          <a:noFill/>
        </p:spPr>
        <p:txBody>
          <a:bodyPr wrap="square" rtlCol="0">
            <a:spAutoFit/>
          </a:bodyPr>
          <a:lstStyle/>
          <a:p>
            <a:r>
              <a:rPr lang="en-US" b="1" dirty="0" smtClean="0"/>
              <a:t>U2R:</a:t>
            </a:r>
            <a:r>
              <a:rPr lang="en-US" b="1" dirty="0" smtClean="0"/>
              <a:t> </a:t>
            </a:r>
            <a:r>
              <a:rPr lang="en-US" dirty="0"/>
              <a:t>u</a:t>
            </a:r>
            <a:r>
              <a:rPr lang="en-US" dirty="0" smtClean="0"/>
              <a:t>nauthorized access to local super user privileges, </a:t>
            </a:r>
            <a:r>
              <a:rPr lang="en-US" dirty="0" smtClean="0"/>
              <a:t>e.g. </a:t>
            </a:r>
            <a:r>
              <a:rPr lang="en-US" dirty="0" err="1" smtClean="0"/>
              <a:t>buffer_overflow</a:t>
            </a:r>
            <a:r>
              <a:rPr lang="en-US" dirty="0" smtClean="0"/>
              <a:t>, </a:t>
            </a:r>
            <a:r>
              <a:rPr lang="en-US" dirty="0" err="1" smtClean="0"/>
              <a:t>loadmodule</a:t>
            </a:r>
            <a:r>
              <a:rPr lang="en-US" dirty="0" smtClean="0"/>
              <a:t>, rootkit</a:t>
            </a:r>
          </a:p>
          <a:p>
            <a:r>
              <a:rPr lang="en-US" dirty="0" smtClean="0"/>
              <a:t> </a:t>
            </a:r>
          </a:p>
          <a:p>
            <a:r>
              <a:rPr lang="en-US" baseline="0" dirty="0" smtClean="0"/>
              <a:t> </a:t>
            </a:r>
            <a:endParaRPr lang="en-US" dirty="0" smtClean="0"/>
          </a:p>
          <a:p>
            <a:r>
              <a:rPr lang="en-US" dirty="0" smtClean="0"/>
              <a:t> </a:t>
            </a:r>
            <a:endParaRPr lang="en-US" dirty="0"/>
          </a:p>
        </p:txBody>
      </p:sp>
      <p:pic>
        <p:nvPicPr>
          <p:cNvPr id="11" name="Picture 10"/>
          <p:cNvPicPr>
            <a:picLocks noChangeAspect="1"/>
          </p:cNvPicPr>
          <p:nvPr/>
        </p:nvPicPr>
        <p:blipFill>
          <a:blip r:embed="rId5"/>
          <a:stretch>
            <a:fillRect/>
          </a:stretch>
        </p:blipFill>
        <p:spPr>
          <a:xfrm>
            <a:off x="5963750" y="3907140"/>
            <a:ext cx="3810445" cy="2309549"/>
          </a:xfrm>
          <a:prstGeom prst="rect">
            <a:avLst/>
          </a:prstGeom>
        </p:spPr>
      </p:pic>
      <p:sp>
        <p:nvSpPr>
          <p:cNvPr id="13" name="TextBox 12"/>
          <p:cNvSpPr txBox="1"/>
          <p:nvPr/>
        </p:nvSpPr>
        <p:spPr>
          <a:xfrm>
            <a:off x="5919776" y="6216689"/>
            <a:ext cx="4163338" cy="1477328"/>
          </a:xfrm>
          <a:prstGeom prst="rect">
            <a:avLst/>
          </a:prstGeom>
          <a:noFill/>
        </p:spPr>
        <p:txBody>
          <a:bodyPr wrap="square" rtlCol="0">
            <a:spAutoFit/>
          </a:bodyPr>
          <a:lstStyle/>
          <a:p>
            <a:r>
              <a:rPr lang="en-US" b="1" dirty="0" smtClean="0"/>
              <a:t>Probe:</a:t>
            </a:r>
            <a:r>
              <a:rPr lang="en-US" b="1" dirty="0" smtClean="0"/>
              <a:t> </a:t>
            </a:r>
            <a:r>
              <a:rPr lang="en-US" dirty="0"/>
              <a:t>s</a:t>
            </a:r>
            <a:r>
              <a:rPr lang="en-US" dirty="0" smtClean="0"/>
              <a:t>urveillance and other probing.</a:t>
            </a:r>
          </a:p>
          <a:p>
            <a:r>
              <a:rPr lang="en-US" dirty="0" err="1" smtClean="0"/>
              <a:t>e.g</a:t>
            </a:r>
            <a:r>
              <a:rPr lang="en-US" dirty="0" smtClean="0"/>
              <a:t> </a:t>
            </a:r>
            <a:r>
              <a:rPr lang="en-US" dirty="0" err="1" smtClean="0"/>
              <a:t>Ipsweep</a:t>
            </a:r>
            <a:r>
              <a:rPr lang="en-US" dirty="0" smtClean="0"/>
              <a:t>, </a:t>
            </a:r>
            <a:r>
              <a:rPr lang="en-US" dirty="0" err="1" smtClean="0"/>
              <a:t>portsweep</a:t>
            </a:r>
            <a:r>
              <a:rPr lang="en-US" dirty="0" smtClean="0"/>
              <a:t> , </a:t>
            </a:r>
            <a:r>
              <a:rPr lang="en-US" dirty="0" err="1" smtClean="0"/>
              <a:t>nmap</a:t>
            </a:r>
            <a:r>
              <a:rPr lang="en-US" dirty="0" smtClean="0"/>
              <a:t>, </a:t>
            </a:r>
            <a:r>
              <a:rPr lang="en-US" dirty="0" err="1" smtClean="0"/>
              <a:t>satan</a:t>
            </a:r>
            <a:endParaRPr lang="en-US" dirty="0" smtClean="0"/>
          </a:p>
          <a:p>
            <a:endParaRPr lang="en-US" dirty="0" smtClean="0"/>
          </a:p>
          <a:p>
            <a:r>
              <a:rPr lang="en-US" baseline="0" dirty="0" smtClean="0"/>
              <a:t> </a:t>
            </a:r>
            <a:endParaRPr lang="en-US" dirty="0" smtClean="0"/>
          </a:p>
          <a:p>
            <a:r>
              <a:rPr lang="en-US" dirty="0" smtClean="0"/>
              <a:t> </a:t>
            </a:r>
            <a:endParaRPr lang="en-US" dirty="0"/>
          </a:p>
        </p:txBody>
      </p:sp>
    </p:spTree>
    <p:extLst>
      <p:ext uri="{BB962C8B-B14F-4D97-AF65-F5344CB8AC3E}">
        <p14:creationId xmlns:p14="http://schemas.microsoft.com/office/powerpoint/2010/main" val="172887878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Features</a:t>
            </a:r>
            <a:endParaRPr lang="en-US" dirty="0"/>
          </a:p>
        </p:txBody>
      </p:sp>
      <p:sp>
        <p:nvSpPr>
          <p:cNvPr id="3" name="Content Placeholder 2"/>
          <p:cNvSpPr>
            <a:spLocks noGrp="1"/>
          </p:cNvSpPr>
          <p:nvPr>
            <p:ph idx="1"/>
          </p:nvPr>
        </p:nvSpPr>
        <p:spPr/>
        <p:txBody>
          <a:bodyPr/>
          <a:lstStyle/>
          <a:p>
            <a:r>
              <a:rPr lang="en-US" dirty="0" smtClean="0"/>
              <a:t>A total of 41 features</a:t>
            </a:r>
          </a:p>
          <a:p>
            <a:r>
              <a:rPr lang="en-US" b="1" dirty="0" smtClean="0"/>
              <a:t>Basic</a:t>
            </a:r>
            <a:r>
              <a:rPr lang="en-US" dirty="0" smtClean="0"/>
              <a:t>: 9 features, attributes of individual TCP connection</a:t>
            </a:r>
          </a:p>
          <a:p>
            <a:pPr lvl="1"/>
            <a:r>
              <a:rPr lang="en-US" dirty="0" smtClean="0"/>
              <a:t>e.g. duration, protocol type, flag, wrong fragments, urgent</a:t>
            </a:r>
          </a:p>
          <a:p>
            <a:r>
              <a:rPr lang="en-US" b="1" dirty="0" smtClean="0"/>
              <a:t>Content</a:t>
            </a:r>
            <a:r>
              <a:rPr lang="en-US" dirty="0" smtClean="0"/>
              <a:t>:13 features, attributes within a connection suggested by a domain expert</a:t>
            </a:r>
          </a:p>
          <a:p>
            <a:pPr lvl="1"/>
            <a:r>
              <a:rPr lang="en-US" dirty="0" smtClean="0"/>
              <a:t>E.g. </a:t>
            </a:r>
            <a:r>
              <a:rPr lang="en-US" dirty="0" err="1" smtClean="0"/>
              <a:t>num_failed_logins</a:t>
            </a:r>
            <a:r>
              <a:rPr lang="en-US" dirty="0" smtClean="0"/>
              <a:t>, </a:t>
            </a:r>
            <a:r>
              <a:rPr lang="en-US" dirty="0" err="1" smtClean="0"/>
              <a:t>num_root</a:t>
            </a:r>
            <a:endParaRPr lang="en-US" dirty="0" smtClean="0"/>
          </a:p>
          <a:p>
            <a:r>
              <a:rPr lang="en-US" b="1" dirty="0" smtClean="0"/>
              <a:t>Traffic</a:t>
            </a:r>
            <a:r>
              <a:rPr lang="en-US" dirty="0" smtClean="0"/>
              <a:t>: 19 features, attributes computed using a two-second time window</a:t>
            </a:r>
          </a:p>
          <a:p>
            <a:pPr lvl="1"/>
            <a:r>
              <a:rPr lang="en-US" dirty="0" smtClean="0"/>
              <a:t>E.g. count, </a:t>
            </a:r>
            <a:r>
              <a:rPr lang="en-US" dirty="0" err="1" smtClean="0"/>
              <a:t>serror_rate</a:t>
            </a:r>
            <a:r>
              <a:rPr lang="en-US" dirty="0" smtClean="0"/>
              <a:t>, </a:t>
            </a:r>
            <a:r>
              <a:rPr lang="en-US" dirty="0" err="1" smtClean="0"/>
              <a:t>rerror_rate</a:t>
            </a:r>
            <a:endParaRPr lang="en-US" dirty="0" smtClean="0"/>
          </a:p>
        </p:txBody>
      </p:sp>
    </p:spTree>
    <p:extLst>
      <p:ext uri="{BB962C8B-B14F-4D97-AF65-F5344CB8AC3E}">
        <p14:creationId xmlns:p14="http://schemas.microsoft.com/office/powerpoint/2010/main" val="15000644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Dataset Statistics</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545071420"/>
              </p:ext>
            </p:extLst>
          </p:nvPr>
        </p:nvGraphicFramePr>
        <p:xfrm>
          <a:off x="961101" y="1806676"/>
          <a:ext cx="4425778" cy="1483360"/>
        </p:xfrm>
        <a:graphic>
          <a:graphicData uri="http://schemas.openxmlformats.org/drawingml/2006/table">
            <a:tbl>
              <a:tblPr firstRow="1" bandRow="1">
                <a:tableStyleId>{5C22544A-7EE6-4342-B048-85BDC9FD1C3A}</a:tableStyleId>
              </a:tblPr>
              <a:tblGrid>
                <a:gridCol w="2732903"/>
                <a:gridCol w="1692875"/>
              </a:tblGrid>
              <a:tr h="370840">
                <a:tc>
                  <a:txBody>
                    <a:bodyPr/>
                    <a:lstStyle/>
                    <a:p>
                      <a:r>
                        <a:rPr lang="en-US" dirty="0" smtClean="0"/>
                        <a:t>Dataset</a:t>
                      </a:r>
                      <a:endParaRPr lang="en-US" dirty="0"/>
                    </a:p>
                  </a:txBody>
                  <a:tcPr/>
                </a:tc>
                <a:tc>
                  <a:txBody>
                    <a:bodyPr/>
                    <a:lstStyle/>
                    <a:p>
                      <a:r>
                        <a:rPr lang="en-US" dirty="0" smtClean="0"/>
                        <a:t>size</a:t>
                      </a:r>
                      <a:endParaRPr lang="en-US" dirty="0"/>
                    </a:p>
                  </a:txBody>
                  <a:tcPr/>
                </a:tc>
              </a:tr>
              <a:tr h="370840">
                <a:tc>
                  <a:txBody>
                    <a:bodyPr/>
                    <a:lstStyle/>
                    <a:p>
                      <a:r>
                        <a:rPr lang="en-US" dirty="0" smtClean="0"/>
                        <a:t>training data</a:t>
                      </a:r>
                      <a:endParaRPr lang="en-US" dirty="0"/>
                    </a:p>
                  </a:txBody>
                  <a:tcPr/>
                </a:tc>
                <a:tc>
                  <a:txBody>
                    <a:bodyPr/>
                    <a:lstStyle/>
                    <a:p>
                      <a:r>
                        <a:rPr lang="en-US" dirty="0" smtClean="0"/>
                        <a:t>4,898,431</a:t>
                      </a:r>
                      <a:endParaRPr lang="en-US" dirty="0"/>
                    </a:p>
                  </a:txBody>
                  <a:tcPr/>
                </a:tc>
              </a:tr>
              <a:tr h="370840">
                <a:tc>
                  <a:txBody>
                    <a:bodyPr/>
                    <a:lstStyle/>
                    <a:p>
                      <a:r>
                        <a:rPr lang="en-US" dirty="0" smtClean="0"/>
                        <a:t>10 percent training data</a:t>
                      </a:r>
                      <a:endParaRPr lang="en-US" dirty="0"/>
                    </a:p>
                  </a:txBody>
                  <a:tcPr/>
                </a:tc>
                <a:tc>
                  <a:txBody>
                    <a:bodyPr/>
                    <a:lstStyle/>
                    <a:p>
                      <a:r>
                        <a:rPr lang="cs-CZ" dirty="0" smtClean="0"/>
                        <a:t>494,020</a:t>
                      </a:r>
                      <a:endParaRPr lang="en-US" dirty="0"/>
                    </a:p>
                  </a:txBody>
                  <a:tcPr/>
                </a:tc>
              </a:tr>
              <a:tr h="370840">
                <a:tc>
                  <a:txBody>
                    <a:bodyPr/>
                    <a:lstStyle/>
                    <a:p>
                      <a:r>
                        <a:rPr lang="en-US" dirty="0" smtClean="0"/>
                        <a:t>Test data</a:t>
                      </a:r>
                      <a:endParaRPr lang="en-US" dirty="0"/>
                    </a:p>
                  </a:txBody>
                  <a:tcPr/>
                </a:tc>
                <a:tc>
                  <a:txBody>
                    <a:bodyPr/>
                    <a:lstStyle/>
                    <a:p>
                      <a:r>
                        <a:rPr lang="en-US" dirty="0" smtClean="0"/>
                        <a:t>311,029</a:t>
                      </a:r>
                    </a:p>
                  </a:txBody>
                  <a:tcPr/>
                </a:tc>
              </a:tr>
            </a:tbl>
          </a:graphicData>
        </a:graphic>
      </p:graphicFrame>
      <p:sp>
        <p:nvSpPr>
          <p:cNvPr id="7" name="TextBox 6"/>
          <p:cNvSpPr txBox="1"/>
          <p:nvPr/>
        </p:nvSpPr>
        <p:spPr>
          <a:xfrm>
            <a:off x="6066920" y="5152767"/>
            <a:ext cx="5003036" cy="923330"/>
          </a:xfrm>
          <a:prstGeom prst="rect">
            <a:avLst/>
          </a:prstGeom>
          <a:noFill/>
        </p:spPr>
        <p:txBody>
          <a:bodyPr wrap="none" rtlCol="0">
            <a:spAutoFit/>
          </a:bodyPr>
          <a:lstStyle/>
          <a:p>
            <a:r>
              <a:rPr lang="en-US" dirty="0" smtClean="0"/>
              <a:t>Distribution of Attack type in 10% training data</a:t>
            </a:r>
          </a:p>
          <a:p>
            <a:r>
              <a:rPr lang="en-US" dirty="0" smtClean="0"/>
              <a:t>71% are abnormal with two main DOS attack types:</a:t>
            </a:r>
          </a:p>
          <a:p>
            <a:r>
              <a:rPr lang="en-US" dirty="0" smtClean="0"/>
              <a:t>Neptune and </a:t>
            </a:r>
            <a:r>
              <a:rPr lang="en-US" dirty="0" err="1" smtClean="0"/>
              <a:t>smurf</a:t>
            </a:r>
            <a:endParaRPr lang="en-US" dirty="0"/>
          </a:p>
        </p:txBody>
      </p:sp>
      <p:graphicFrame>
        <p:nvGraphicFramePr>
          <p:cNvPr id="8" name="Chart 7"/>
          <p:cNvGraphicFramePr>
            <a:graphicFrameLocks/>
          </p:cNvGraphicFramePr>
          <p:nvPr>
            <p:extLst>
              <p:ext uri="{D42A27DB-BD31-4B8C-83A1-F6EECF244321}">
                <p14:modId xmlns:p14="http://schemas.microsoft.com/office/powerpoint/2010/main" val="611377460"/>
              </p:ext>
            </p:extLst>
          </p:nvPr>
        </p:nvGraphicFramePr>
        <p:xfrm>
          <a:off x="6517770" y="1408670"/>
          <a:ext cx="3639238" cy="327751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55084059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9565"/>
            <a:ext cx="10515600" cy="1325563"/>
          </a:xfrm>
        </p:spPr>
        <p:txBody>
          <a:bodyPr/>
          <a:lstStyle/>
          <a:p>
            <a:r>
              <a:rPr lang="en-US" dirty="0" smtClean="0"/>
              <a:t>Data preprocessing</a:t>
            </a:r>
            <a:endParaRPr lang="en-US" dirty="0"/>
          </a:p>
        </p:txBody>
      </p:sp>
      <p:sp>
        <p:nvSpPr>
          <p:cNvPr id="3" name="Content Placeholder 2"/>
          <p:cNvSpPr>
            <a:spLocks noGrp="1"/>
          </p:cNvSpPr>
          <p:nvPr>
            <p:ph idx="1"/>
          </p:nvPr>
        </p:nvSpPr>
        <p:spPr>
          <a:xfrm>
            <a:off x="838200" y="1354648"/>
            <a:ext cx="10515600" cy="4351338"/>
          </a:xfrm>
        </p:spPr>
        <p:txBody>
          <a:bodyPr>
            <a:normAutofit/>
          </a:bodyPr>
          <a:lstStyle/>
          <a:p>
            <a:r>
              <a:rPr lang="en-US" sz="2000" dirty="0" smtClean="0"/>
              <a:t>Using full training dataset is time consuming</a:t>
            </a:r>
          </a:p>
          <a:p>
            <a:pPr lvl="1"/>
            <a:r>
              <a:rPr lang="en-US" sz="1800" dirty="0" smtClean="0"/>
              <a:t>Use 10 percent of sampled training data to reduce the training time</a:t>
            </a:r>
          </a:p>
          <a:p>
            <a:pPr lvl="1"/>
            <a:r>
              <a:rPr lang="en-US" sz="1800" dirty="0" smtClean="0"/>
              <a:t>As long as learned models do not </a:t>
            </a:r>
            <a:r>
              <a:rPr lang="en-US" sz="1800" dirty="0" err="1" smtClean="0"/>
              <a:t>overfit</a:t>
            </a:r>
            <a:r>
              <a:rPr lang="en-US" sz="1800" dirty="0" smtClean="0"/>
              <a:t> the train data, using full data does not help much</a:t>
            </a:r>
          </a:p>
          <a:p>
            <a:pPr lvl="2"/>
            <a:r>
              <a:rPr lang="en-US" sz="1400" dirty="0" smtClean="0"/>
              <a:t>I have tried full dataset which shows that running logistic regression on 10 percent data achieves almost the same f1 score </a:t>
            </a:r>
            <a:endParaRPr lang="en-US" sz="1400" dirty="0"/>
          </a:p>
          <a:p>
            <a:r>
              <a:rPr lang="en-US" sz="2000" dirty="0" smtClean="0"/>
              <a:t>The training and test datasets contains duplicates </a:t>
            </a:r>
          </a:p>
          <a:p>
            <a:pPr lvl="1"/>
            <a:r>
              <a:rPr lang="en-US" sz="1800" dirty="0" smtClean="0"/>
              <a:t>It is important to respect the distribution of attack types</a:t>
            </a:r>
          </a:p>
          <a:p>
            <a:pPr lvl="1"/>
            <a:r>
              <a:rPr lang="en-US" sz="1800" dirty="0" smtClean="0"/>
              <a:t>It is interesting to compare f1 of </a:t>
            </a:r>
            <a:r>
              <a:rPr lang="en-US" sz="1800" dirty="0" err="1" smtClean="0"/>
              <a:t>orginal</a:t>
            </a:r>
            <a:r>
              <a:rPr lang="en-US" sz="1800" dirty="0" smtClean="0"/>
              <a:t> data VS the version after removing duplicates (future work)</a:t>
            </a:r>
          </a:p>
          <a:p>
            <a:r>
              <a:rPr lang="en-US" sz="2000" dirty="0" smtClean="0"/>
              <a:t>The numerical fields are not at the same scale</a:t>
            </a:r>
          </a:p>
          <a:p>
            <a:pPr lvl="1"/>
            <a:r>
              <a:rPr lang="en-US" sz="1800" dirty="0" smtClean="0"/>
              <a:t>Feature scaling for </a:t>
            </a:r>
            <a:r>
              <a:rPr lang="en-US" sz="1800" dirty="0" err="1" smtClean="0"/>
              <a:t>Kmeans</a:t>
            </a:r>
            <a:r>
              <a:rPr lang="en-US" sz="1800" dirty="0" smtClean="0"/>
              <a:t> and logistic regression</a:t>
            </a:r>
          </a:p>
          <a:p>
            <a:pPr lvl="1"/>
            <a:endParaRPr lang="en-US" sz="1800" dirty="0"/>
          </a:p>
        </p:txBody>
      </p:sp>
      <p:sp>
        <p:nvSpPr>
          <p:cNvPr id="4" name="TextBox 3"/>
          <p:cNvSpPr txBox="1"/>
          <p:nvPr/>
        </p:nvSpPr>
        <p:spPr>
          <a:xfrm>
            <a:off x="2054832" y="4952144"/>
            <a:ext cx="7068620" cy="369332"/>
          </a:xfrm>
          <a:prstGeom prst="rect">
            <a:avLst/>
          </a:prstGeom>
          <a:noFill/>
        </p:spPr>
        <p:txBody>
          <a:bodyPr wrap="square" rtlCol="0">
            <a:spAutoFit/>
          </a:bodyPr>
          <a:lstStyle/>
          <a:p>
            <a:r>
              <a:rPr lang="en-US" smtClean="0"/>
              <a:t> </a:t>
            </a:r>
            <a:endParaRPr lang="en-US" dirty="0" smtClean="0"/>
          </a:p>
        </p:txBody>
      </p:sp>
      <p:sp>
        <p:nvSpPr>
          <p:cNvPr id="5" name="TextBox 4"/>
          <p:cNvSpPr txBox="1"/>
          <p:nvPr/>
        </p:nvSpPr>
        <p:spPr>
          <a:xfrm>
            <a:off x="2054832" y="6339155"/>
            <a:ext cx="184731" cy="369332"/>
          </a:xfrm>
          <a:prstGeom prst="rect">
            <a:avLst/>
          </a:prstGeom>
          <a:noFill/>
        </p:spPr>
        <p:txBody>
          <a:bodyPr wrap="none" rtlCol="0">
            <a:spAutoFit/>
          </a:bodyPr>
          <a:lstStyle/>
          <a:p>
            <a:endParaRPr lang="en-US"/>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1724" y="4466736"/>
            <a:ext cx="6810756" cy="1239250"/>
          </a:xfrm>
          <a:prstGeom prst="rect">
            <a:avLst/>
          </a:prstGeom>
        </p:spPr>
      </p:pic>
    </p:spTree>
    <p:extLst>
      <p:ext uri="{BB962C8B-B14F-4D97-AF65-F5344CB8AC3E}">
        <p14:creationId xmlns:p14="http://schemas.microsoft.com/office/powerpoint/2010/main" val="20094822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1040" y="118872"/>
            <a:ext cx="10515600" cy="1005523"/>
          </a:xfrm>
        </p:spPr>
        <p:txBody>
          <a:bodyPr/>
          <a:lstStyle/>
          <a:p>
            <a:r>
              <a:rPr lang="en-US" dirty="0" smtClean="0"/>
              <a:t>Handling categorical values</a:t>
            </a:r>
            <a:endParaRPr lang="en-US" dirty="0"/>
          </a:p>
        </p:txBody>
      </p:sp>
      <p:sp>
        <p:nvSpPr>
          <p:cNvPr id="3" name="Content Placeholder 2"/>
          <p:cNvSpPr>
            <a:spLocks noGrp="1"/>
          </p:cNvSpPr>
          <p:nvPr>
            <p:ph idx="1"/>
          </p:nvPr>
        </p:nvSpPr>
        <p:spPr>
          <a:xfrm>
            <a:off x="838200" y="1825625"/>
            <a:ext cx="4684776" cy="4351338"/>
          </a:xfrm>
        </p:spPr>
        <p:txBody>
          <a:bodyPr>
            <a:normAutofit/>
          </a:bodyPr>
          <a:lstStyle/>
          <a:p>
            <a:r>
              <a:rPr lang="en-US" sz="2000" dirty="0" smtClean="0"/>
              <a:t>Labels are type of string denoting different attack types. It needs to transform to numerical values</a:t>
            </a:r>
            <a:endParaRPr lang="en-US" sz="2000" dirty="0" smtClean="0"/>
          </a:p>
          <a:p>
            <a:r>
              <a:rPr lang="en-US" sz="2000" dirty="0" smtClean="0"/>
              <a:t>There are 3 features that are categorical values including protocol, service and flag</a:t>
            </a:r>
          </a:p>
          <a:p>
            <a:r>
              <a:rPr lang="en-US" sz="2000" dirty="0" smtClean="0"/>
              <a:t>For both label and features, generate an array of the unique values and use the index as the numerical values</a:t>
            </a:r>
            <a:endParaRPr lang="en-US" sz="20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72784" y="1319020"/>
            <a:ext cx="4780788" cy="5364547"/>
          </a:xfrm>
          <a:prstGeom prst="rect">
            <a:avLst/>
          </a:prstGeom>
        </p:spPr>
      </p:pic>
    </p:spTree>
    <p:extLst>
      <p:ext uri="{BB962C8B-B14F-4D97-AF65-F5344CB8AC3E}">
        <p14:creationId xmlns:p14="http://schemas.microsoft.com/office/powerpoint/2010/main" val="1279204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Models</a:t>
            </a:r>
            <a:endParaRPr lang="en-US" dirty="0"/>
          </a:p>
        </p:txBody>
      </p:sp>
      <p:sp>
        <p:nvSpPr>
          <p:cNvPr id="3" name="Content Placeholder 2"/>
          <p:cNvSpPr>
            <a:spLocks noGrp="1"/>
          </p:cNvSpPr>
          <p:nvPr>
            <p:ph idx="1"/>
          </p:nvPr>
        </p:nvSpPr>
        <p:spPr>
          <a:xfrm>
            <a:off x="838200" y="1459865"/>
            <a:ext cx="10515600" cy="4351338"/>
          </a:xfrm>
        </p:spPr>
        <p:txBody>
          <a:bodyPr>
            <a:normAutofit fontScale="70000" lnSpcReduction="20000"/>
          </a:bodyPr>
          <a:lstStyle/>
          <a:p>
            <a:r>
              <a:rPr lang="en-US" dirty="0" smtClean="0"/>
              <a:t>Supervised learning</a:t>
            </a:r>
          </a:p>
          <a:p>
            <a:pPr lvl="1"/>
            <a:r>
              <a:rPr lang="en-US" dirty="0" smtClean="0"/>
              <a:t>Logistic regression</a:t>
            </a:r>
          </a:p>
          <a:p>
            <a:pPr lvl="2"/>
            <a:r>
              <a:rPr lang="en-US" dirty="0" smtClean="0"/>
              <a:t>Short training ant test time, efficient and powerful learning algorithm</a:t>
            </a:r>
          </a:p>
          <a:p>
            <a:pPr lvl="1"/>
            <a:r>
              <a:rPr lang="en-US" dirty="0" smtClean="0"/>
              <a:t>Decision tree</a:t>
            </a:r>
          </a:p>
          <a:p>
            <a:pPr lvl="2"/>
            <a:r>
              <a:rPr lang="en-US" dirty="0" smtClean="0"/>
              <a:t>Easy to understand</a:t>
            </a:r>
          </a:p>
          <a:p>
            <a:r>
              <a:rPr lang="en-US" dirty="0" smtClean="0"/>
              <a:t>Unsupervised learning</a:t>
            </a:r>
          </a:p>
          <a:p>
            <a:pPr lvl="1"/>
            <a:r>
              <a:rPr lang="en-US" dirty="0" err="1" smtClean="0"/>
              <a:t>Kmeans</a:t>
            </a:r>
            <a:endParaRPr lang="en-US" dirty="0" smtClean="0"/>
          </a:p>
          <a:p>
            <a:pPr lvl="2"/>
            <a:r>
              <a:rPr lang="en-US" dirty="0" smtClean="0"/>
              <a:t>It helps to detect </a:t>
            </a:r>
            <a:r>
              <a:rPr lang="en-US" dirty="0" err="1" smtClean="0"/>
              <a:t>unknow</a:t>
            </a:r>
            <a:r>
              <a:rPr lang="en-US" dirty="0" smtClean="0"/>
              <a:t> types</a:t>
            </a:r>
          </a:p>
          <a:p>
            <a:r>
              <a:rPr lang="en-US" dirty="0" smtClean="0"/>
              <a:t>Compare different models in terms of accuracy, f1 score and training, predicting runtime</a:t>
            </a:r>
          </a:p>
          <a:p>
            <a:r>
              <a:rPr lang="en-US" dirty="0" smtClean="0"/>
              <a:t>Evaluation metric</a:t>
            </a:r>
          </a:p>
          <a:p>
            <a:pPr lvl="1"/>
            <a:r>
              <a:rPr lang="en-US" dirty="0" smtClean="0"/>
              <a:t>Accuracy</a:t>
            </a:r>
          </a:p>
          <a:p>
            <a:pPr lvl="1"/>
            <a:r>
              <a:rPr lang="en-US" dirty="0" smtClean="0"/>
              <a:t>Precision, recall, f1</a:t>
            </a:r>
          </a:p>
          <a:p>
            <a:pPr lvl="1"/>
            <a:r>
              <a:rPr lang="en-US" dirty="0" smtClean="0"/>
              <a:t>Training time and predicting time</a:t>
            </a:r>
          </a:p>
          <a:p>
            <a:r>
              <a:rPr lang="en-US" dirty="0" smtClean="0"/>
              <a:t>Experimental setup</a:t>
            </a:r>
          </a:p>
          <a:p>
            <a:pPr lvl="1"/>
            <a:r>
              <a:rPr lang="en-US" dirty="0" smtClean="0"/>
              <a:t>Single machine, 16 G memory, </a:t>
            </a:r>
            <a:r>
              <a:rPr lang="en-US" dirty="0"/>
              <a:t>2.7 GHz Intel Core </a:t>
            </a:r>
            <a:r>
              <a:rPr lang="en-US" dirty="0" smtClean="0"/>
              <a:t>i7, </a:t>
            </a:r>
            <a:r>
              <a:rPr lang="en-US" dirty="0" err="1" smtClean="0"/>
              <a:t>macOS</a:t>
            </a:r>
            <a:r>
              <a:rPr lang="en-US" dirty="0" smtClean="0"/>
              <a:t> sierra 10.12.6</a:t>
            </a:r>
          </a:p>
          <a:p>
            <a:pPr lvl="1"/>
            <a:r>
              <a:rPr lang="en-US" dirty="0" smtClean="0"/>
              <a:t>Spark 2.1.1; python3</a:t>
            </a:r>
            <a:endParaRPr lang="en-US" dirty="0"/>
          </a:p>
          <a:p>
            <a:pPr lvl="1"/>
            <a:endParaRPr lang="en-US" dirty="0" smtClean="0"/>
          </a:p>
          <a:p>
            <a:endParaRPr lang="en-US" dirty="0"/>
          </a:p>
        </p:txBody>
      </p:sp>
    </p:spTree>
    <p:extLst>
      <p:ext uri="{BB962C8B-B14F-4D97-AF65-F5344CB8AC3E}">
        <p14:creationId xmlns:p14="http://schemas.microsoft.com/office/powerpoint/2010/main" val="58548160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LATEXADDIN" val="\documentclass{article}&#10;\usepackage{amsmath}&#10;\usepackage{color}&#10;\pagestyle{empty}&#10;\begin{document}&#10;&#10;$&#10;h_\theta(x) = \frac{1}{1 + e^{- \theta^Tx}}&#10;$&#10;&#10;&#10;&#10;\end{document}"/>
  <p:tag name="IGUANATEXSIZE" val="24"/>
</p:tagLst>
</file>

<file path=ppt/tags/tag10.xml><?xml version="1.0" encoding="utf-8"?>
<p:tagLst xmlns:a="http://schemas.openxmlformats.org/drawingml/2006/main" xmlns:r="http://schemas.openxmlformats.org/officeDocument/2006/relationships" xmlns:p="http://schemas.openxmlformats.org/presentationml/2006/main">
  <p:tag name="LATEXADDIN" val="\documentclass{article}&#10;\usepackage{amsmath}&#10;\usepackage{amssymb}&#10;\pagestyle{empty}&#10;\begin{document}&#10;&#10;&#10;$&#10;\mu_k&#10;$&#10;&#10;\end{document}"/>
  <p:tag name="IGUANATEXSIZE" val="24"/>
</p:tagLst>
</file>

<file path=ppt/tags/tag11.xml><?xml version="1.0" encoding="utf-8"?>
<p:tagLst xmlns:a="http://schemas.openxmlformats.org/drawingml/2006/main" xmlns:r="http://schemas.openxmlformats.org/officeDocument/2006/relationships" xmlns:p="http://schemas.openxmlformats.org/presentationml/2006/main">
  <p:tag name="LATEXADDIN" val="\documentclass{article}&#10;\usepackage{amsmath}&#10;\usepackage{amssymb}&#10;\pagestyle{empty}&#10;\begin{document}&#10;&#10;&#10;$\displaystyle&#10;m&#10;$&#10;&#10;\end{document}"/>
  <p:tag name="IGUANATEXSIZE" val="22"/>
</p:tagLst>
</file>

<file path=ppt/tags/tag12.xml><?xml version="1.0" encoding="utf-8"?>
<p:tagLst xmlns:a="http://schemas.openxmlformats.org/drawingml/2006/main" xmlns:r="http://schemas.openxmlformats.org/officeDocument/2006/relationships" xmlns:p="http://schemas.openxmlformats.org/presentationml/2006/main">
  <p:tag name="LATEXADDIN" val="\documentclass{article}&#10;\usepackage{amsmath}&#10;\usepackage{amssymb}&#10;\pagestyle{empty}&#10;\begin{document}&#10;&#10;&#10;$\displaystyle&#10;k&#10;$&#10;&#10;\end{document}"/>
  <p:tag name="IGUANATEXSIZE" val="22"/>
</p:tagLst>
</file>

<file path=ppt/tags/tag13.xml><?xml version="1.0" encoding="utf-8"?>
<p:tagLst xmlns:a="http://schemas.openxmlformats.org/drawingml/2006/main" xmlns:r="http://schemas.openxmlformats.org/officeDocument/2006/relationships" xmlns:p="http://schemas.openxmlformats.org/presentationml/2006/main">
  <p:tag name="LATEXADDIN" val="\documentclass{article}&#10;\usepackage{amsmath}&#10;\usepackage{amssymb}&#10;\pagestyle{empty}&#10;\begin{document}&#10;&#10;&#10;$\displaystyle&#10;i&#10;$&#10;&#10;\end{document}"/>
  <p:tag name="IGUANATEXSIZE" val="22"/>
</p:tagLst>
</file>

<file path=ppt/tags/tag14.xml><?xml version="1.0" encoding="utf-8"?>
<p:tagLst xmlns:a="http://schemas.openxmlformats.org/drawingml/2006/main" xmlns:r="http://schemas.openxmlformats.org/officeDocument/2006/relationships" xmlns:p="http://schemas.openxmlformats.org/presentationml/2006/main">
  <p:tag name="LATEXADDIN" val="\documentclass{article}&#10;\usepackage{amsmath}&#10;\usepackage{amssymb}&#10;\pagestyle{empty}&#10;\begin{document}&#10;&#10;&#10;$&#10;x^{(i)}&#10;$&#10;&#10;\end{document}"/>
  <p:tag name="IGUANATEXSIZE" val="24"/>
</p:tagLst>
</file>

<file path=ppt/tags/tag15.xml><?xml version="1.0" encoding="utf-8"?>
<p:tagLst xmlns:a="http://schemas.openxmlformats.org/drawingml/2006/main" xmlns:r="http://schemas.openxmlformats.org/officeDocument/2006/relationships" xmlns:p="http://schemas.openxmlformats.org/presentationml/2006/main">
  <p:tag name="LATEXADDIN" val="\documentclass{article}&#10;\usepackage{amsmath}&#10;\usepackage{amssymb}&#10;\pagestyle{empty}&#10;\begin{document}&#10;&#10;&#10;$\displaystyle&#10;K&#10;$&#10;&#10;\end{document}"/>
  <p:tag name="IGUANATEXSIZE" val="22"/>
</p:tagLst>
</file>

<file path=ppt/tags/tag16.xml><?xml version="1.0" encoding="utf-8"?>
<p:tagLst xmlns:a="http://schemas.openxmlformats.org/drawingml/2006/main" xmlns:r="http://schemas.openxmlformats.org/officeDocument/2006/relationships" xmlns:p="http://schemas.openxmlformats.org/presentationml/2006/main">
  <p:tag name="LATEXADDIN" val="\documentclass{article}&#10;\usepackage{amsmath}&#10;\usepackage{amssymb}&#10;\pagestyle{empty}&#10;\begin{document}&#10;&#10;&#10;$\displaystyle&#10;K&#10;$&#10;&#10;\end{document}"/>
  <p:tag name="IGUANATEXSIZE" val="22"/>
</p:tagLst>
</file>

<file path=ppt/tags/tag17.xml><?xml version="1.0" encoding="utf-8"?>
<p:tagLst xmlns:a="http://schemas.openxmlformats.org/drawingml/2006/main" xmlns:r="http://schemas.openxmlformats.org/officeDocument/2006/relationships" xmlns:p="http://schemas.openxmlformats.org/presentationml/2006/main">
  <p:tag name="LATEXADDIN" val="\documentclass{article}&#10;\usepackage{amsmath}&#10;\usepackage{amssymb}&#10;\pagestyle{empty}&#10;\begin{document}&#10;&#10;&#10;$&#10;\mu_1, \mu_2, \dots, \mu_K \in \mathbb{R}^n&#10;$&#10;&#10;\end{document}"/>
  <p:tag name="IGUANATEXSIZE" val="24"/>
</p:tagLst>
</file>

<file path=ppt/tags/tag2.xml><?xml version="1.0" encoding="utf-8"?>
<p:tagLst xmlns:a="http://schemas.openxmlformats.org/drawingml/2006/main" xmlns:r="http://schemas.openxmlformats.org/officeDocument/2006/relationships" xmlns:p="http://schemas.openxmlformats.org/presentationml/2006/main">
  <p:tag name="LATEXADDIN" val="\documentclass{article}&#10;\usepackage{amsmath}&#10;\usepackage{color}&#10;\pagestyle{empty}&#10;\begin{document}&#10;&#10;$&#10;\min_\theta J(\theta)&#10;$&#10;&#10;&#10;&#10;\end{document}"/>
  <p:tag name="IGUANATEXSIZE" val="24"/>
</p:tagLst>
</file>

<file path=ppt/tags/tag3.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10;$ &#10;\theta_j := \theta_j - \alpha \sum\limits^{m}_{i=1} (h_\theta (x^{(i)}) - y^{(i)}) x_j^{(i)}&#10;$&#10;&#10;\end{document}"/>
  <p:tag name="IGUANATEXSIZE" val="24"/>
</p:tagLst>
</file>

<file path=ppt/tags/tag4.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10;$\}$&#10;&#10;\end{document}"/>
  <p:tag name="IGUANATEXSIZE" val="24"/>
</p:tagLst>
</file>

<file path=ppt/tags/tag5.xml><?xml version="1.0" encoding="utf-8"?>
<p:tagLst xmlns:a="http://schemas.openxmlformats.org/drawingml/2006/main" xmlns:r="http://schemas.openxmlformats.org/officeDocument/2006/relationships" xmlns:p="http://schemas.openxmlformats.org/presentationml/2006/main">
  <p:tag name="LATEXADDIN" val="\documentclass{article}&#10;\usepackage{amsmath}&#10;\pagestyle{empty}&#10;\begin{document}&#10;&#10;&#10;$\{$&#10;&#10;\end{document}"/>
  <p:tag name="IGUANATEXSIZE" val="24"/>
</p:tagLst>
</file>

<file path=ppt/tags/tag6.xml><?xml version="1.0" encoding="utf-8"?>
<p:tagLst xmlns:a="http://schemas.openxmlformats.org/drawingml/2006/main" xmlns:r="http://schemas.openxmlformats.org/officeDocument/2006/relationships" xmlns:p="http://schemas.openxmlformats.org/presentationml/2006/main">
  <p:tag name="LATEXADDIN" val="\documentclass{article}&#10;\usepackage{amsmath}&#10;\usepackage{color}&#10;\pagestyle{empty}&#10;\begin{document}&#10;&#10;$&#10; = -\frac{1}{m}[ \sum\limits^{m}_{i=1} y^{(i)} \log {h_\theta(x^{(i)})}+ (1-y^{(i)}) \log {(1 - h_\theta(x^{(i)})})]&#10;$&#10;% \delta_i^{(l)} = \left(\sum_j W_{ji}^{(l)} \delta_j^{(l+1)}\right) f'(z_i^{(l)})&#10;&#10;&#10;&#10;\end{document}"/>
  <p:tag name="IGUANATEXSIZE" val="24"/>
</p:tagLst>
</file>

<file path=ppt/tags/tag7.xml><?xml version="1.0" encoding="utf-8"?>
<p:tagLst xmlns:a="http://schemas.openxmlformats.org/drawingml/2006/main" xmlns:r="http://schemas.openxmlformats.org/officeDocument/2006/relationships" xmlns:p="http://schemas.openxmlformats.org/presentationml/2006/main">
  <p:tag name="LATEXADDIN" val="\documentclass{article}&#10;\usepackage{amsmath}&#10;\usepackage{color}&#10;\pagestyle{empty}&#10;\begin{document}&#10;&#10;$&#10;J(\theta) = \frac{1}{m} \sum\limits^{m}_{i=1} \mathrm{Cost}(h_\theta(x^{(i)}),y^{(i)}) &#10;$&#10;% \delta_i^{(l)} = \left(\sum_j W_{ji}^{(l)} \delta_j^{(l+1)}\right) f'(z_i^{(l)})&#10;&#10;&#10;&#10;\end{document}"/>
  <p:tag name="IGUANATEXSIZE" val="24"/>
</p:tagLst>
</file>

<file path=ppt/tags/tag8.xml><?xml version="1.0" encoding="utf-8"?>
<p:tagLst xmlns:a="http://schemas.openxmlformats.org/drawingml/2006/main" xmlns:r="http://schemas.openxmlformats.org/officeDocument/2006/relationships" xmlns:p="http://schemas.openxmlformats.org/presentationml/2006/main">
  <p:tag name="LATEXADDIN" val="\documentclass{article}&#10;\usepackage{amsmath}&#10;\usepackage{amssymb}&#10;\pagestyle{empty}&#10;\begin{document}&#10;&#10;&#10;$\displaystyle&#10;K&#10;$&#10;&#10;\end{document}"/>
  <p:tag name="IGUANATEXSIZE" val="22"/>
</p:tagLst>
</file>

<file path=ppt/tags/tag9.xml><?xml version="1.0" encoding="utf-8"?>
<p:tagLst xmlns:a="http://schemas.openxmlformats.org/drawingml/2006/main" xmlns:r="http://schemas.openxmlformats.org/officeDocument/2006/relationships" xmlns:p="http://schemas.openxmlformats.org/presentationml/2006/main">
  <p:tag name="LATEXADDIN" val="\documentclass{article}&#10;\usepackage{amsmath}&#10;\usepackage{amssymb}&#10;\pagestyle{empty}&#10;\begin{document}&#10;&#10;&#10;$&#10;c^{(i)}&#10;$&#10;&#10;\end{document}"/>
  <p:tag name="IGUANATEXSIZE" val="2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3852</TotalTime>
  <Words>1591</Words>
  <Application>Microsoft Macintosh PowerPoint</Application>
  <PresentationFormat>Widescreen</PresentationFormat>
  <Paragraphs>294</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Calibri</vt:lpstr>
      <vt:lpstr>Calibri Light</vt:lpstr>
      <vt:lpstr>Courier New</vt:lpstr>
      <vt:lpstr>Mangal</vt:lpstr>
      <vt:lpstr>Arial</vt:lpstr>
      <vt:lpstr>Office Theme</vt:lpstr>
      <vt:lpstr>Intrusion detection in computer network</vt:lpstr>
      <vt:lpstr>KDDCup99 challenge</vt:lpstr>
      <vt:lpstr>Agenda</vt:lpstr>
      <vt:lpstr>Four different types of attack</vt:lpstr>
      <vt:lpstr>Features</vt:lpstr>
      <vt:lpstr>Dataset Statistics</vt:lpstr>
      <vt:lpstr>Data preprocessing</vt:lpstr>
      <vt:lpstr>Handling categorical values</vt:lpstr>
      <vt:lpstr>Models</vt:lpstr>
      <vt:lpstr>Logistic Regression</vt:lpstr>
      <vt:lpstr>Implementation of binary logistic regression classifier</vt:lpstr>
      <vt:lpstr>Implementation of multiclass logistic regression classifier</vt:lpstr>
      <vt:lpstr>Impact of regularization parameter</vt:lpstr>
      <vt:lpstr>Decision Tree</vt:lpstr>
      <vt:lpstr>Implementation of Decision tree</vt:lpstr>
      <vt:lpstr>Learned tree</vt:lpstr>
      <vt:lpstr> Analysis of learned tree</vt:lpstr>
      <vt:lpstr>Impact of depth of tree</vt:lpstr>
      <vt:lpstr>Kmeans</vt:lpstr>
      <vt:lpstr>Implementation of Kmeans</vt:lpstr>
      <vt:lpstr>Impact of number of clusters </vt:lpstr>
      <vt:lpstr>Other implementation details</vt:lpstr>
      <vt:lpstr>Comparison across three models: F1 and execution time</vt:lpstr>
      <vt:lpstr>Summary</vt:lpstr>
      <vt:lpstr>References</vt:lpstr>
      <vt:lpstr>Backup</vt:lpstr>
      <vt:lpstr>Basic features: attributes of individual TCP connections  </vt:lpstr>
      <vt:lpstr>Content features</vt:lpstr>
      <vt:lpstr>Traffic Features</vt:lpstr>
      <vt:lpstr>Four different types of attack </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Min Li</dc:creator>
  <cp:lastModifiedBy>Min Li</cp:lastModifiedBy>
  <cp:revision>281</cp:revision>
  <dcterms:created xsi:type="dcterms:W3CDTF">2018-03-04T05:43:42Z</dcterms:created>
  <dcterms:modified xsi:type="dcterms:W3CDTF">2018-03-06T21:55:49Z</dcterms:modified>
</cp:coreProperties>
</file>

<file path=docProps/thumbnail.jpeg>
</file>